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E088076-424A-405D-BC3B-2DC6802A7941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AD555B7C-C281-4E68-861A-7139B72E2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7A4FE88-87F3-4F68-A8F6-30C327E6472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26EDD05-5126-4BA9-AF01-DC40FF8CBF8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EB31BF8-F801-4B78-A49C-D260A677C89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393F2B-A16D-464B-A343-35F655E3AB93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F3CE2A1-E8F0-400A-94B4-6758765C0A3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30F30B-E9AB-497C-A82E-6F2B38794FC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2938D-D4A1-4BCA-947F-EB79F74B931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56925EC-1201-4CAB-9D7F-8BA29A9B82E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913CBF1-056A-4CBD-902C-CF8AB75E501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B09BF08-0A22-4D65-8D95-5C06FD8BDC1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100202B-C8FF-47B4-A81A-FE7EBBB0EB1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9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C1E98B5D-40B7-46D4-836B-C5D93A2E87F2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8055E67-FB05-41C7-BC80-505B8DE68A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832D8D-B456-45DE-995C-6F96A17734CA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9E5B9B-F207-4617-920C-BD029E4993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5EBB96-EEC6-464D-8DB7-1BF75CD0EEC0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A20B0-A14B-4AA8-99CD-4965F971D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61515-6338-46C2-A76E-758E0A43B153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29722B-0499-4AD9-AF50-5039370097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6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7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2983AF4-6044-424F-8CF1-A371883C4DB2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7340EC-175E-4102-AB69-E7E753513E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1F1E82A-4E3C-4EE2-AD6E-66C1FBB1F8E5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3E0E6E5-A6CC-4F49-BDEE-30B0B9E8A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06A78B-E1A3-46FC-A09A-163806325EB0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DF64DDD-F7B5-4C07-900E-3D3C9C44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1E82143-1DFE-464C-BC3B-F29EE34EDBDB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6482A9-D563-4465-96E2-7CA477D5F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060941-F617-4386-9133-73D2F3F7DF60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DC3C6-D0C2-48B4-AEAD-1BE86B255C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CB77D53-7F88-49C3-94A2-DE0E8F400321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D2100D-7A7D-406D-BEE7-5BE7545217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7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Freeform 8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1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12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A89A62F-659B-458D-A67E-95D25B9834ED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84DC7FD-C55F-4BD2-9F6E-8937EDA97E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FCEABAE-B3CA-42FF-813E-C6141412D5DD}" type="datetimeFigureOut">
              <a:rPr lang="en-US"/>
              <a:pPr>
                <a:defRPr/>
              </a:pPr>
              <a:t>11/13/2014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90AC8C24-12C7-4A35-9638-9C361CA2AE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838200" y="0"/>
            <a:ext cx="6386685" cy="156966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ln>
                  <a:gradFill>
                    <a:gsLst>
                      <a:gs pos="0">
                        <a:srgbClr val="CBCBCB"/>
                      </a:gs>
                      <a:gs pos="13000">
                        <a:srgbClr val="5F5F5F"/>
                      </a:gs>
                      <a:gs pos="21001">
                        <a:srgbClr val="5F5F5F"/>
                      </a:gs>
                      <a:gs pos="63000">
                        <a:srgbClr val="FFFFFF"/>
                      </a:gs>
                      <a:gs pos="67000">
                        <a:srgbClr val="B2B2B2"/>
                      </a:gs>
                      <a:gs pos="69000">
                        <a:srgbClr val="292929"/>
                      </a:gs>
                      <a:gs pos="82001">
                        <a:srgbClr val="777777"/>
                      </a:gs>
                      <a:gs pos="100000">
                        <a:srgbClr val="EAEAEA"/>
                      </a:gs>
                    </a:gsLst>
                    <a:lin ang="5400000" scaled="0"/>
                  </a:gradFill>
                </a:ln>
                <a:latin typeface="+mn-lt"/>
                <a:cs typeface="+mn-cs"/>
              </a:rPr>
              <a:t>Sustainable Products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>
                <a:ln>
                  <a:gradFill>
                    <a:gsLst>
                      <a:gs pos="0">
                        <a:srgbClr val="CBCBCB"/>
                      </a:gs>
                      <a:gs pos="13000">
                        <a:srgbClr val="5F5F5F"/>
                      </a:gs>
                      <a:gs pos="21001">
                        <a:srgbClr val="5F5F5F"/>
                      </a:gs>
                      <a:gs pos="63000">
                        <a:srgbClr val="FFFFFF"/>
                      </a:gs>
                      <a:gs pos="67000">
                        <a:srgbClr val="B2B2B2"/>
                      </a:gs>
                      <a:gs pos="69000">
                        <a:srgbClr val="292929"/>
                      </a:gs>
                      <a:gs pos="82001">
                        <a:srgbClr val="777777"/>
                      </a:gs>
                      <a:gs pos="100000">
                        <a:srgbClr val="EAEAEA"/>
                      </a:gs>
                    </a:gsLst>
                    <a:lin ang="5400000" scaled="0"/>
                  </a:gradFill>
                </a:ln>
                <a:latin typeface="+mn-lt"/>
                <a:cs typeface="+mn-cs"/>
              </a:rPr>
              <a:t>Top Solutions</a:t>
            </a:r>
            <a:endParaRPr lang="en-US" sz="4800" dirty="0">
              <a:ln>
                <a:gradFill>
                  <a:gsLst>
                    <a:gs pos="0">
                      <a:srgbClr val="CBCBCB"/>
                    </a:gs>
                    <a:gs pos="13000">
                      <a:srgbClr val="5F5F5F"/>
                    </a:gs>
                    <a:gs pos="21001">
                      <a:srgbClr val="5F5F5F"/>
                    </a:gs>
                    <a:gs pos="63000">
                      <a:srgbClr val="FFFFFF"/>
                    </a:gs>
                    <a:gs pos="67000">
                      <a:srgbClr val="B2B2B2"/>
                    </a:gs>
                    <a:gs pos="69000">
                      <a:srgbClr val="292929"/>
                    </a:gs>
                    <a:gs pos="82001">
                      <a:srgbClr val="777777"/>
                    </a:gs>
                    <a:gs pos="100000">
                      <a:srgbClr val="EAEAEA"/>
                    </a:gs>
                  </a:gsLst>
                  <a:lin ang="5400000" scaled="0"/>
                </a:gradFill>
              </a:ln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Content Placeholder 1"/>
          <p:cNvSpPr>
            <a:spLocks noGrp="1"/>
          </p:cNvSpPr>
          <p:nvPr>
            <p:ph idx="1"/>
          </p:nvPr>
        </p:nvSpPr>
        <p:spPr>
          <a:xfrm>
            <a:off x="685800" y="609600"/>
            <a:ext cx="8229600" cy="4525963"/>
          </a:xfrm>
        </p:spPr>
        <p:txBody>
          <a:bodyPr/>
          <a:lstStyle/>
          <a:p>
            <a:pPr marL="285750" indent="-176213">
              <a:buFont typeface="Wingdings 3" pitchFamily="18" charset="2"/>
              <a:buNone/>
            </a:pPr>
            <a:r>
              <a:rPr lang="en-US" sz="3600" b="1" smtClean="0"/>
              <a:t>A9: Training and Certification in Sustainability</a:t>
            </a:r>
          </a:p>
          <a:p>
            <a:pPr marL="285750" indent="-176213">
              <a:buFont typeface="Wingdings 3" pitchFamily="18" charset="2"/>
              <a:buNone/>
            </a:pPr>
            <a:endParaRPr lang="en-US" sz="1800" smtClean="0"/>
          </a:p>
          <a:p>
            <a:pPr marL="285750" indent="-176213"/>
            <a:r>
              <a:rPr lang="en-US" sz="2400" smtClean="0"/>
              <a:t>Design and sponsor a variety of educational offerings in sustainability (degree programs, courses, STEM, technical degree programs, online courses) to provide needed expertise in sustainability.  </a:t>
            </a:r>
          </a:p>
          <a:p>
            <a:pPr marL="285750" indent="-176213"/>
            <a:r>
              <a:rPr lang="en-US" sz="2400" smtClean="0"/>
              <a:t>Develop certification programs based on this training which lead to job opportunities for low-skilled/entry-level workers (e.g. potential for end-of-life processing jobs in Detroit; similar to India culinary training programs which  interface with hotel chains).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Content Placeholder 1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4525963"/>
          </a:xfrm>
        </p:spPr>
        <p:txBody>
          <a:bodyPr/>
          <a:lstStyle/>
          <a:p>
            <a:pPr marL="114300" indent="-4763">
              <a:buFont typeface="Wingdings 3" pitchFamily="18" charset="2"/>
              <a:buNone/>
            </a:pPr>
            <a:r>
              <a:rPr lang="en-US" sz="3600" b="1" smtClean="0"/>
              <a:t>A10: OEM Responsibility For Total Product Life-Cycle</a:t>
            </a:r>
          </a:p>
          <a:p>
            <a:pPr marL="114300" indent="-4763">
              <a:buFont typeface="Wingdings 3" pitchFamily="18" charset="2"/>
              <a:buNone/>
            </a:pPr>
            <a:endParaRPr lang="en-US" smtClean="0"/>
          </a:p>
          <a:p>
            <a:pPr marL="114300" indent="-4763">
              <a:buFont typeface="Wingdings 3" pitchFamily="18" charset="2"/>
              <a:buNone/>
            </a:pPr>
            <a:r>
              <a:rPr lang="en-US" smtClean="0"/>
              <a:t>Define a suitable U.S. approach and implement pilot measures to require OEMs to claim responsibility for the total life-cycle of some products, including reclaiming for remanufacturing or recycling at the end of product use. This would be similar to European practices.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Content Placeholder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92763"/>
          </a:xfrm>
          <a:noFill/>
        </p:spPr>
        <p:txBody>
          <a:bodyPr/>
          <a:lstStyle/>
          <a:p>
            <a:pPr marL="114300" indent="-4763">
              <a:buFont typeface="Wingdings 3" pitchFamily="18" charset="2"/>
              <a:buNone/>
            </a:pPr>
            <a:r>
              <a:rPr lang="en-US" sz="3600" b="1" smtClean="0"/>
              <a:t>A1: Reduce end-of-life impacts of products</a:t>
            </a:r>
          </a:p>
          <a:p>
            <a:pPr marL="114300" indent="-4763">
              <a:buFont typeface="Wingdings 3" pitchFamily="18" charset="2"/>
              <a:buNone/>
            </a:pPr>
            <a:endParaRPr lang="en-US" sz="3200" smtClean="0"/>
          </a:p>
          <a:p>
            <a:pPr marL="114300" indent="-4763">
              <a:buFont typeface="Wingdings 3" pitchFamily="18" charset="2"/>
              <a:buNone/>
            </a:pPr>
            <a:r>
              <a:rPr lang="en-US" smtClean="0"/>
              <a:t>Reduce the end-of-life sustainability impacts of a product, e.g. by including the ability to dismantle &amp; recycle components.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Content Placeholder 1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525963"/>
          </a:xfrm>
        </p:spPr>
        <p:txBody>
          <a:bodyPr/>
          <a:lstStyle/>
          <a:p>
            <a:pPr marL="114300" indent="-4763">
              <a:buFont typeface="Wingdings 3" pitchFamily="18" charset="2"/>
              <a:buNone/>
            </a:pPr>
            <a:r>
              <a:rPr lang="en-US" sz="3600" b="1" smtClean="0"/>
              <a:t>A2: </a:t>
            </a:r>
            <a:r>
              <a:rPr lang="en-US" altLang="zh-CN" sz="3600" b="1" smtClean="0">
                <a:ea typeface="宋体" charset="-122"/>
              </a:rPr>
              <a:t>Multi-Use Flexible/Shared Machining/Processing centers</a:t>
            </a:r>
            <a:r>
              <a:rPr lang="en-US" altLang="zh-CN" smtClean="0">
                <a:ea typeface="宋体" charset="-122"/>
              </a:rPr>
              <a:t> </a:t>
            </a:r>
          </a:p>
          <a:p>
            <a:pPr marL="114300" indent="-4763"/>
            <a:endParaRPr lang="en-US" altLang="zh-CN" smtClean="0">
              <a:ea typeface="宋体" charset="-122"/>
            </a:endParaRPr>
          </a:p>
          <a:p>
            <a:pPr marL="114300" indent="-4763">
              <a:buFont typeface="Wingdings 3" pitchFamily="18" charset="2"/>
              <a:buNone/>
            </a:pPr>
            <a:endParaRPr lang="en-US" altLang="zh-CN" smtClean="0">
              <a:ea typeface="宋体" charset="-122"/>
            </a:endParaRPr>
          </a:p>
          <a:p>
            <a:pPr marL="114300" indent="-4763">
              <a:buFont typeface="Wingdings 3" pitchFamily="18" charset="2"/>
              <a:buNone/>
            </a:pPr>
            <a:r>
              <a:rPr lang="en-US" altLang="zh-CN" smtClean="0">
                <a:ea typeface="宋体" charset="-122"/>
              </a:rPr>
              <a:t>Implement multi-use, flexible/shared, machining/processing centers that are managed to protect IP and facilitate multi-use sustainable operations </a:t>
            </a:r>
            <a:endParaRPr lang="en-US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Content Placeholder 1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/>
          <a:lstStyle/>
          <a:p>
            <a:pPr marL="114300" indent="-4763">
              <a:buFont typeface="Wingdings 3" pitchFamily="18" charset="2"/>
              <a:buNone/>
            </a:pPr>
            <a:r>
              <a:rPr lang="en-US" sz="3600" b="1" smtClean="0"/>
              <a:t>A3: Cooperative Knowledge &amp; Solutions</a:t>
            </a:r>
          </a:p>
          <a:p>
            <a:pPr marL="114300" indent="-4763">
              <a:buFont typeface="Wingdings 3" pitchFamily="18" charset="2"/>
              <a:buNone/>
            </a:pPr>
            <a:endParaRPr lang="en-US" sz="3600" b="1" smtClean="0"/>
          </a:p>
          <a:p>
            <a:pPr marL="114300" indent="-4763">
              <a:buFont typeface="Wingdings 3" pitchFamily="18" charset="2"/>
              <a:buNone/>
            </a:pPr>
            <a:endParaRPr lang="en-US" smtClean="0"/>
          </a:p>
          <a:p>
            <a:pPr marL="114300" indent="-4763">
              <a:buFont typeface="Wingdings 3" pitchFamily="18" charset="2"/>
              <a:buNone/>
            </a:pPr>
            <a:r>
              <a:rPr lang="en-US" smtClean="0"/>
              <a:t>Create widespread sharing of knowledge to seek solutions to sustainability problems (e.g. Reach chemicals for aerospace, IMDS automotive, ROHS)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114300" indent="-4763">
              <a:buFont typeface="Wingdings 3" pitchFamily="18" charset="2"/>
              <a:buNone/>
            </a:pPr>
            <a:r>
              <a:rPr lang="en-US" sz="3600" b="1" smtClean="0"/>
              <a:t>A4: Guidelines for Consistent LCA Tool Use</a:t>
            </a:r>
          </a:p>
          <a:p>
            <a:pPr marL="114300" indent="-4763">
              <a:buFont typeface="Wingdings 3" pitchFamily="18" charset="2"/>
              <a:buNone/>
            </a:pPr>
            <a:endParaRPr lang="en-US" smtClean="0"/>
          </a:p>
          <a:p>
            <a:pPr marL="114300" indent="-4763">
              <a:buFont typeface="Wingdings 3" pitchFamily="18" charset="2"/>
              <a:buNone/>
            </a:pPr>
            <a:r>
              <a:rPr lang="en-US" smtClean="0"/>
              <a:t>Develop widespread guidelines, product category rules, and leadership standards for using LCA tools. This will enable consistent, meaningful analysis and serve as a pathway to triple bottom line success.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Content Placeholder 1"/>
          <p:cNvSpPr>
            <a:spLocks noGrp="1"/>
          </p:cNvSpPr>
          <p:nvPr>
            <p:ph idx="1"/>
          </p:nvPr>
        </p:nvSpPr>
        <p:spPr>
          <a:xfrm>
            <a:off x="533400" y="914400"/>
            <a:ext cx="8229600" cy="4525963"/>
          </a:xfrm>
        </p:spPr>
        <p:txBody>
          <a:bodyPr/>
          <a:lstStyle/>
          <a:p>
            <a:pPr marL="114300" indent="0">
              <a:buFont typeface="Wingdings 3" pitchFamily="18" charset="2"/>
              <a:buNone/>
            </a:pPr>
            <a:r>
              <a:rPr lang="en-US" sz="3200" b="1" smtClean="0"/>
              <a:t>A5: Accessible LCA tools to enhance sustainability considerations</a:t>
            </a:r>
          </a:p>
          <a:p>
            <a:pPr marL="114300" indent="0">
              <a:buFont typeface="Wingdings 3" pitchFamily="18" charset="2"/>
              <a:buNone/>
            </a:pPr>
            <a:endParaRPr lang="en-US" smtClean="0"/>
          </a:p>
          <a:p>
            <a:pPr marL="114300" indent="0">
              <a:buFont typeface="Wingdings 3" pitchFamily="18" charset="2"/>
              <a:buNone/>
            </a:pPr>
            <a:r>
              <a:rPr lang="en-US" smtClean="0"/>
              <a:t>Develop easy-to-use “black box” LCA tools which can be integrated into the product development toolset (especially for smaller companies) to enhance sustainability considerations in new materials, products, and processes.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114300" indent="-4763">
              <a:buFont typeface="Wingdings 3" pitchFamily="18" charset="2"/>
              <a:buNone/>
            </a:pPr>
            <a:r>
              <a:rPr lang="en-US" sz="3600" b="1" smtClean="0"/>
              <a:t>A6: Explore and Pilot Localized Manufacturing</a:t>
            </a:r>
          </a:p>
          <a:p>
            <a:pPr marL="114300" indent="-4763">
              <a:buFont typeface="Wingdings 3" pitchFamily="18" charset="2"/>
              <a:buNone/>
            </a:pPr>
            <a:endParaRPr lang="en-US" smtClean="0"/>
          </a:p>
          <a:p>
            <a:pPr marL="114300" indent="-4763">
              <a:buFont typeface="Wingdings 3" pitchFamily="18" charset="2"/>
              <a:buNone/>
            </a:pPr>
            <a:r>
              <a:rPr lang="en-US" smtClean="0"/>
              <a:t>Explore the appropriate use of localized manufacturing, implement a pilot project, and analyze the impact on sustainability and society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114300" indent="-4763">
              <a:buFont typeface="Wingdings 3" pitchFamily="18" charset="2"/>
              <a:buNone/>
            </a:pPr>
            <a:r>
              <a:rPr lang="en-US" sz="3600" b="1" smtClean="0"/>
              <a:t>A7: Expand Sustainability Accountability Across Supply Chain</a:t>
            </a:r>
          </a:p>
          <a:p>
            <a:pPr marL="114300" indent="-4763">
              <a:buFont typeface="Wingdings 3" pitchFamily="18" charset="2"/>
              <a:buNone/>
            </a:pPr>
            <a:endParaRPr lang="en-US" sz="3600" smtClean="0"/>
          </a:p>
          <a:p>
            <a:pPr marL="114300" indent="-4763">
              <a:buFont typeface="Wingdings 3" pitchFamily="18" charset="2"/>
              <a:buNone/>
            </a:pPr>
            <a:r>
              <a:rPr lang="en-US" smtClean="0"/>
              <a:t>Incorporate cross-tier sustainability standards/regulations/accountability among all OEM suppliers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-4763">
              <a:buFont typeface="Wingdings 3" pitchFamily="18" charset="2"/>
              <a:buNone/>
            </a:pPr>
            <a:r>
              <a:rPr lang="en-US" sz="3600" b="1" smtClean="0"/>
              <a:t>A8: Modeling of unintended consequences</a:t>
            </a:r>
            <a:r>
              <a:rPr lang="en-US" b="1" smtClean="0"/>
              <a:t> </a:t>
            </a:r>
          </a:p>
          <a:p>
            <a:pPr marL="114300" indent="-4763">
              <a:buFont typeface="Wingdings 3" pitchFamily="18" charset="2"/>
              <a:buNone/>
            </a:pPr>
            <a:endParaRPr lang="en-US" smtClean="0"/>
          </a:p>
          <a:p>
            <a:pPr marL="114300" indent="-4763">
              <a:buFont typeface="Wingdings 3" pitchFamily="18" charset="2"/>
              <a:buNone/>
            </a:pPr>
            <a:r>
              <a:rPr lang="en-US" smtClean="0"/>
              <a:t>Explore the use of “backbone computing” (internet-based) to evaluate the use and discover the far-flung impact </a:t>
            </a:r>
            <a:r>
              <a:rPr lang="en-US" altLang="zh-CN" smtClean="0">
                <a:ea typeface="宋体" charset="-122"/>
              </a:rPr>
              <a:t>of new materials, processes, products, or technologies. (e.g. use of ethanol depletes rainforests) </a:t>
            </a:r>
            <a:endParaRPr lang="en-US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122</TotalTime>
  <Words>338</Words>
  <Application>Microsoft Office PowerPoint</Application>
  <PresentationFormat>On-screen Show (4:3)</PresentationFormat>
  <Paragraphs>44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11</vt:i4>
      </vt:variant>
    </vt:vector>
  </HeadingPairs>
  <TitlesOfParts>
    <vt:vector size="25" baseType="lpstr">
      <vt:lpstr>Lucida Sans Unicode</vt:lpstr>
      <vt:lpstr>Arial</vt:lpstr>
      <vt:lpstr>Wingdings 3</vt:lpstr>
      <vt:lpstr>Verdana</vt:lpstr>
      <vt:lpstr>Wingdings 2</vt:lpstr>
      <vt:lpstr>Calibri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rneal</dc:creator>
  <cp:lastModifiedBy>jordansmsr@gmail.com</cp:lastModifiedBy>
  <cp:revision>4</cp:revision>
  <dcterms:created xsi:type="dcterms:W3CDTF">2014-11-05T17:02:14Z</dcterms:created>
  <dcterms:modified xsi:type="dcterms:W3CDTF">2014-11-14T02:59:51Z</dcterms:modified>
</cp:coreProperties>
</file>