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5"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2" autoAdjust="0"/>
    <p:restoredTop sz="94660"/>
  </p:normalViewPr>
  <p:slideViewPr>
    <p:cSldViewPr showGuides="1">
      <p:cViewPr varScale="1">
        <p:scale>
          <a:sx n="64" d="100"/>
          <a:sy n="64" d="100"/>
        </p:scale>
        <p:origin x="-876" y="-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F0F9C9-B3C5-4BF8-8E3E-8A73D7F99918}" type="datetimeFigureOut">
              <a:rPr lang="en-US" smtClean="0"/>
              <a:pPr/>
              <a:t>11/20/2014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E566C1-52BC-4BF4-A8BD-B9879240B542}" type="slidenum">
              <a:rPr lang="en-US" smtClean="0"/>
              <a:pPr/>
              <a:t>‹#›</a:t>
            </a:fld>
            <a:endParaRPr lang="en-US"/>
          </a:p>
        </p:txBody>
      </p:sp>
    </p:spTree>
    <p:extLst>
      <p:ext uri="{BB962C8B-B14F-4D97-AF65-F5344CB8AC3E}">
        <p14:creationId xmlns:p14="http://schemas.microsoft.com/office/powerpoint/2010/main" xmlns="" val="419717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BE566C1-52BC-4BF4-A8BD-B9879240B54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BE566C1-52BC-4BF4-A8BD-B9879240B54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BE566C1-52BC-4BF4-A8BD-B9879240B54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BE566C1-52BC-4BF4-A8BD-B9879240B54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BE566C1-52BC-4BF4-A8BD-B9879240B54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BE566C1-52BC-4BF4-A8BD-B9879240B54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BE566C1-52BC-4BF4-A8BD-B9879240B54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BE566C1-52BC-4BF4-A8BD-B9879240B542}"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8B7F45F-A6A2-487C-A2FE-FD24B84F863C}" type="datetimeFigureOut">
              <a:rPr lang="en-US" smtClean="0"/>
              <a:pPr/>
              <a:t>11/20/2014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311D8F0-C072-4F2D-9F35-8F576980D3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B7F45F-A6A2-487C-A2FE-FD24B84F863C}" type="datetimeFigureOut">
              <a:rPr lang="en-US" smtClean="0"/>
              <a:pPr/>
              <a:t>11/20/2014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311D8F0-C072-4F2D-9F35-8F576980D3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B7F45F-A6A2-487C-A2FE-FD24B84F863C}" type="datetimeFigureOut">
              <a:rPr lang="en-US" smtClean="0"/>
              <a:pPr/>
              <a:t>11/20/2014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311D8F0-C072-4F2D-9F35-8F576980D35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B7F45F-A6A2-487C-A2FE-FD24B84F863C}" type="datetimeFigureOut">
              <a:rPr lang="en-US" smtClean="0"/>
              <a:pPr/>
              <a:t>11/20/2014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311D8F0-C072-4F2D-9F35-8F576980D35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8B7F45F-A6A2-487C-A2FE-FD24B84F863C}" type="datetimeFigureOut">
              <a:rPr lang="en-US" smtClean="0"/>
              <a:pPr/>
              <a:t>11/20/2014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311D8F0-C072-4F2D-9F35-8F576980D35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8B7F45F-A6A2-487C-A2FE-FD24B84F863C}" type="datetimeFigureOut">
              <a:rPr lang="en-US" smtClean="0"/>
              <a:pPr/>
              <a:t>11/20/2014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311D8F0-C072-4F2D-9F35-8F576980D35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8B7F45F-A6A2-487C-A2FE-FD24B84F863C}" type="datetimeFigureOut">
              <a:rPr lang="en-US" smtClean="0"/>
              <a:pPr/>
              <a:t>11/20/2014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311D8F0-C072-4F2D-9F35-8F576980D35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8B7F45F-A6A2-487C-A2FE-FD24B84F863C}" type="datetimeFigureOut">
              <a:rPr lang="en-US" smtClean="0"/>
              <a:pPr/>
              <a:t>11/20/2014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311D8F0-C072-4F2D-9F35-8F576980D35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8B7F45F-A6A2-487C-A2FE-FD24B84F863C}" type="datetimeFigureOut">
              <a:rPr lang="en-US" smtClean="0"/>
              <a:pPr/>
              <a:t>11/20/2014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311D8F0-C072-4F2D-9F35-8F576980D3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8B7F45F-A6A2-487C-A2FE-FD24B84F863C}" type="datetimeFigureOut">
              <a:rPr lang="en-US" smtClean="0"/>
              <a:pPr/>
              <a:t>11/20/2014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311D8F0-C072-4F2D-9F35-8F576980D35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8B7F45F-A6A2-487C-A2FE-FD24B84F863C}" type="datetimeFigureOut">
              <a:rPr lang="en-US" smtClean="0"/>
              <a:pPr/>
              <a:t>11/20/2014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311D8F0-C072-4F2D-9F35-8F576980D35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8B7F45F-A6A2-487C-A2FE-FD24B84F863C}" type="datetimeFigureOut">
              <a:rPr lang="en-US" smtClean="0"/>
              <a:pPr/>
              <a:t>11/20/2014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311D8F0-C072-4F2D-9F35-8F576980D3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a:stretch>
            <a:fillRect/>
          </a:stretch>
        </p:blipFill>
        <p:spPr bwMode="auto">
          <a:xfrm>
            <a:off x="-11783" y="0"/>
            <a:ext cx="9155784" cy="6858000"/>
          </a:xfrm>
          <a:prstGeom prst="rect">
            <a:avLst/>
          </a:prstGeom>
          <a:noFill/>
          <a:ln w="9525">
            <a:noFill/>
            <a:miter lim="800000"/>
            <a:headEnd/>
            <a:tailEnd/>
          </a:ln>
        </p:spPr>
      </p:pic>
      <p:sp>
        <p:nvSpPr>
          <p:cNvPr id="7" name="TextBox 6"/>
          <p:cNvSpPr txBox="1"/>
          <p:nvPr/>
        </p:nvSpPr>
        <p:spPr>
          <a:xfrm>
            <a:off x="838200" y="0"/>
            <a:ext cx="6386685" cy="1569660"/>
          </a:xfrm>
          <a:prstGeom prst="rect">
            <a:avLst/>
          </a:prstGeom>
          <a:noFill/>
        </p:spPr>
        <p:txBody>
          <a:bodyPr wrap="none" rtlCol="0">
            <a:spAutoFit/>
          </a:bodyPr>
          <a:lstStyle/>
          <a:p>
            <a:r>
              <a:rPr lang="en-US" sz="4800" dirty="0" smtClean="0">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rPr>
              <a:t>Sustainable Products</a:t>
            </a:r>
          </a:p>
          <a:p>
            <a:r>
              <a:rPr lang="en-US" sz="4800" dirty="0" smtClean="0">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rPr>
              <a:t>Project Selection</a:t>
            </a:r>
            <a:endParaRPr lang="en-US" sz="4800" dirty="0">
              <a:ln>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l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Project Title: </a:t>
            </a:r>
            <a:r>
              <a:rPr lang="en-US" b="1" i="1" dirty="0"/>
              <a:t>Map and Quantify the Recovery and Recycling of High-Value and High Negative Impact Products </a:t>
            </a:r>
            <a:endParaRPr lang="en-US" b="1" i="1" dirty="0" smtClean="0"/>
          </a:p>
          <a:p>
            <a:r>
              <a:rPr lang="en-US" dirty="0" smtClean="0"/>
              <a:t>Project Team:</a:t>
            </a:r>
          </a:p>
          <a:p>
            <a:pPr lvl="1"/>
            <a:r>
              <a:rPr lang="en-US" dirty="0" smtClean="0"/>
              <a:t>Innovative </a:t>
            </a:r>
            <a:r>
              <a:rPr lang="en-US" dirty="0"/>
              <a:t>&amp; traditional </a:t>
            </a:r>
            <a:r>
              <a:rPr lang="en-US" dirty="0" smtClean="0"/>
              <a:t>recyclers</a:t>
            </a:r>
          </a:p>
          <a:p>
            <a:pPr lvl="1"/>
            <a:r>
              <a:rPr lang="en-US" dirty="0" smtClean="0"/>
              <a:t>High </a:t>
            </a:r>
            <a:r>
              <a:rPr lang="en-US" dirty="0"/>
              <a:t>Value Component Industry (GE Aviation</a:t>
            </a:r>
            <a:r>
              <a:rPr lang="en-US" dirty="0" smtClean="0"/>
              <a:t>) </a:t>
            </a:r>
          </a:p>
          <a:p>
            <a:pPr lvl="1"/>
            <a:r>
              <a:rPr lang="en-US" dirty="0" smtClean="0"/>
              <a:t>TBD </a:t>
            </a:r>
            <a:r>
              <a:rPr lang="en-US" dirty="0"/>
              <a:t>(Automotive Industry, Consumer Products</a:t>
            </a:r>
            <a:r>
              <a:rPr lang="en-US" dirty="0" smtClean="0"/>
              <a:t>)</a:t>
            </a:r>
            <a:endParaRPr lang="en-US" dirty="0"/>
          </a:p>
          <a:p>
            <a:pPr lvl="1"/>
            <a:r>
              <a:rPr lang="en-US" dirty="0" smtClean="0"/>
              <a:t>Construction</a:t>
            </a:r>
            <a:r>
              <a:rPr lang="en-US" dirty="0"/>
              <a:t>/Home Products </a:t>
            </a:r>
            <a:endParaRPr lang="en-US" dirty="0" smtClean="0"/>
          </a:p>
          <a:p>
            <a:r>
              <a:rPr lang="en-US" dirty="0" smtClean="0"/>
              <a:t>Goal Statement:</a:t>
            </a:r>
          </a:p>
          <a:p>
            <a:pPr lvl="1"/>
            <a:r>
              <a:rPr lang="en-US" dirty="0" smtClean="0"/>
              <a:t>Develop </a:t>
            </a:r>
            <a:r>
              <a:rPr lang="en-US" dirty="0"/>
              <a:t>an understanding of the end-of-life characteristics of two products (High value, high control vs. High negative impact, low control) to influence future design choices, product architecture, and supply chain decisions </a:t>
            </a:r>
            <a:endParaRPr lang="en-US" dirty="0" smtClean="0"/>
          </a:p>
          <a:p>
            <a:endParaRPr lang="en-US" dirty="0"/>
          </a:p>
        </p:txBody>
      </p:sp>
      <p:sp>
        <p:nvSpPr>
          <p:cNvPr id="3" name="Title 2"/>
          <p:cNvSpPr>
            <a:spLocks noGrp="1"/>
          </p:cNvSpPr>
          <p:nvPr>
            <p:ph type="title"/>
          </p:nvPr>
        </p:nvSpPr>
        <p:spPr/>
        <p:txBody>
          <a:bodyPr/>
          <a:lstStyle/>
          <a:p>
            <a:r>
              <a:rPr lang="en-US" dirty="0" smtClean="0"/>
              <a:t>Project AP1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1"/>
            <a:r>
              <a:rPr lang="en-US" sz="2400" dirty="0"/>
              <a:t>Resource and Production Cost Savings</a:t>
            </a:r>
          </a:p>
          <a:p>
            <a:pPr lvl="2"/>
            <a:r>
              <a:rPr lang="en-US" sz="2400" dirty="0"/>
              <a:t>End-of-life cost savings (processing and materials)</a:t>
            </a:r>
          </a:p>
          <a:p>
            <a:pPr lvl="2"/>
            <a:r>
              <a:rPr lang="en-US" sz="2400" dirty="0"/>
              <a:t>Material recovery value </a:t>
            </a:r>
          </a:p>
          <a:p>
            <a:pPr lvl="1"/>
            <a:r>
              <a:rPr lang="en-US" sz="2400" dirty="0"/>
              <a:t>Protection/Enhancement of Brand Value</a:t>
            </a:r>
          </a:p>
          <a:p>
            <a:pPr lvl="2"/>
            <a:r>
              <a:rPr lang="en-US" sz="2400" dirty="0"/>
              <a:t>Consumer perceived value</a:t>
            </a:r>
          </a:p>
          <a:p>
            <a:pPr lvl="1"/>
            <a:r>
              <a:rPr lang="en-US" sz="2400" dirty="0"/>
              <a:t>Corporate financial strength and Risk Aversion</a:t>
            </a:r>
          </a:p>
          <a:p>
            <a:pPr lvl="2"/>
            <a:r>
              <a:rPr lang="en-US" sz="2400" dirty="0"/>
              <a:t>Reduce the unintended consequences and litigation</a:t>
            </a:r>
          </a:p>
          <a:p>
            <a:pPr lvl="1"/>
            <a:r>
              <a:rPr lang="en-US" sz="2400" dirty="0"/>
              <a:t>Employee Loyalty and Engagement</a:t>
            </a:r>
          </a:p>
          <a:p>
            <a:pPr lvl="2"/>
            <a:r>
              <a:rPr lang="en-US" sz="2400" dirty="0"/>
              <a:t>Higher morale (</a:t>
            </a:r>
            <a:r>
              <a:rPr lang="en-US" sz="2400" dirty="0" err="1"/>
              <a:t>millennials</a:t>
            </a:r>
            <a:r>
              <a:rPr lang="en-US" sz="2400" dirty="0"/>
              <a:t> more sensitive)</a:t>
            </a:r>
          </a:p>
          <a:p>
            <a:pPr lvl="1"/>
            <a:r>
              <a:rPr lang="en-US" sz="2400" dirty="0"/>
              <a:t>National Value</a:t>
            </a:r>
          </a:p>
          <a:p>
            <a:pPr lvl="2"/>
            <a:r>
              <a:rPr lang="en-US" sz="2400" dirty="0"/>
              <a:t>Reduce triple bottom line impact (environmental, societal, economic)</a:t>
            </a:r>
          </a:p>
          <a:p>
            <a:endParaRPr lang="en-US" dirty="0"/>
          </a:p>
        </p:txBody>
      </p:sp>
      <p:sp>
        <p:nvSpPr>
          <p:cNvPr id="3" name="Title 2"/>
          <p:cNvSpPr>
            <a:spLocks noGrp="1"/>
          </p:cNvSpPr>
          <p:nvPr>
            <p:ph type="title"/>
          </p:nvPr>
        </p:nvSpPr>
        <p:spPr/>
        <p:txBody>
          <a:bodyPr/>
          <a:lstStyle/>
          <a:p>
            <a:r>
              <a:rPr lang="en-US" dirty="0" smtClean="0"/>
              <a:t>Project AP1- Business Case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Project Title:  </a:t>
            </a:r>
            <a:r>
              <a:rPr lang="en-US" b="1" i="1" dirty="0"/>
              <a:t>Life-Cycle Sustainability Impact of Sourcing Location Decisions</a:t>
            </a:r>
            <a:r>
              <a:rPr lang="en-US" b="1" dirty="0"/>
              <a:t> </a:t>
            </a:r>
            <a:endParaRPr lang="en-US" b="1" dirty="0" smtClean="0"/>
          </a:p>
          <a:p>
            <a:r>
              <a:rPr lang="en-US" dirty="0" smtClean="0"/>
              <a:t>Project Team:</a:t>
            </a:r>
          </a:p>
          <a:p>
            <a:pPr lvl="1"/>
            <a:r>
              <a:rPr lang="en-US" dirty="0" smtClean="0"/>
              <a:t>Representatives </a:t>
            </a:r>
            <a:r>
              <a:rPr lang="en-US" dirty="0"/>
              <a:t>of chosen product (furniture, shoes?</a:t>
            </a:r>
            <a:r>
              <a:rPr lang="en-US" dirty="0" smtClean="0"/>
              <a:t>)</a:t>
            </a:r>
          </a:p>
          <a:p>
            <a:pPr lvl="1"/>
            <a:r>
              <a:rPr lang="en-US" dirty="0" smtClean="0"/>
              <a:t>LCA professionals</a:t>
            </a:r>
          </a:p>
          <a:p>
            <a:pPr lvl="1"/>
            <a:r>
              <a:rPr lang="en-US" dirty="0" smtClean="0"/>
              <a:t>Sourcing</a:t>
            </a:r>
            <a:r>
              <a:rPr lang="en-US" dirty="0"/>
              <a:t>/Logistics/Supply Chain experts </a:t>
            </a:r>
            <a:endParaRPr lang="en-US" dirty="0" smtClean="0"/>
          </a:p>
          <a:p>
            <a:r>
              <a:rPr lang="en-US" dirty="0" smtClean="0"/>
              <a:t>Goal Statement:</a:t>
            </a:r>
          </a:p>
          <a:p>
            <a:pPr lvl="1"/>
            <a:r>
              <a:rPr lang="en-US" dirty="0" smtClean="0"/>
              <a:t>Identify </a:t>
            </a:r>
            <a:r>
              <a:rPr lang="en-US" dirty="0"/>
              <a:t>and understand the differences of the complete sustainability cost of local vs. wide sourcing network. Determine outliers from traditionally expected approach and why they are outliers and what they do differently. </a:t>
            </a:r>
          </a:p>
        </p:txBody>
      </p:sp>
      <p:sp>
        <p:nvSpPr>
          <p:cNvPr id="3" name="Title 2"/>
          <p:cNvSpPr>
            <a:spLocks noGrp="1"/>
          </p:cNvSpPr>
          <p:nvPr>
            <p:ph type="title"/>
          </p:nvPr>
        </p:nvSpPr>
        <p:spPr/>
        <p:txBody>
          <a:bodyPr/>
          <a:lstStyle/>
          <a:p>
            <a:r>
              <a:rPr lang="en-US" dirty="0" smtClean="0"/>
              <a:t>Project AP2</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93192" lvl="1" indent="0">
              <a:buNone/>
            </a:pPr>
            <a:endParaRPr lang="en-US" sz="2000" dirty="0"/>
          </a:p>
          <a:p>
            <a:pPr lvl="1"/>
            <a:r>
              <a:rPr lang="en-US" sz="2400" dirty="0"/>
              <a:t>Protection/Enhancement of Brand Value</a:t>
            </a:r>
            <a:endParaRPr lang="en-US" sz="2000" dirty="0"/>
          </a:p>
          <a:p>
            <a:pPr lvl="2"/>
            <a:r>
              <a:rPr lang="en-US" sz="2400" dirty="0"/>
              <a:t>Stronger business case for “Made in USA”</a:t>
            </a:r>
            <a:endParaRPr lang="en-US" sz="2000" dirty="0"/>
          </a:p>
          <a:p>
            <a:pPr lvl="2"/>
            <a:r>
              <a:rPr lang="en-US" sz="2400" dirty="0"/>
              <a:t>Transparent supply chain to the consumer</a:t>
            </a:r>
            <a:endParaRPr lang="en-US" sz="2000" dirty="0"/>
          </a:p>
          <a:p>
            <a:pPr lvl="1"/>
            <a:r>
              <a:rPr lang="en-US" sz="2400" dirty="0"/>
              <a:t>Corporate financial strength and Risk Aversion</a:t>
            </a:r>
            <a:endParaRPr lang="en-US" sz="2000" dirty="0"/>
          </a:p>
          <a:p>
            <a:pPr lvl="2"/>
            <a:r>
              <a:rPr lang="en-US" sz="2400" dirty="0"/>
              <a:t>More control of supply chain </a:t>
            </a:r>
            <a:endParaRPr lang="en-US" sz="2000" dirty="0"/>
          </a:p>
          <a:p>
            <a:pPr lvl="2"/>
            <a:r>
              <a:rPr lang="en-US" sz="2400" dirty="0"/>
              <a:t>Strategies for alternative sourcing</a:t>
            </a:r>
            <a:endParaRPr lang="en-US" sz="2000" dirty="0"/>
          </a:p>
          <a:p>
            <a:pPr lvl="2"/>
            <a:r>
              <a:rPr lang="en-US" sz="2400" dirty="0"/>
              <a:t>Identification of resource vulnerabilities (Ex. Rare earth materials)</a:t>
            </a:r>
            <a:endParaRPr lang="en-US" sz="2000" dirty="0"/>
          </a:p>
          <a:p>
            <a:pPr lvl="1"/>
            <a:r>
              <a:rPr lang="en-US" sz="2400" dirty="0" smtClean="0"/>
              <a:t>National </a:t>
            </a:r>
            <a:r>
              <a:rPr lang="en-US" sz="2400" dirty="0"/>
              <a:t>Value</a:t>
            </a:r>
            <a:endParaRPr lang="en-US" sz="2000" dirty="0"/>
          </a:p>
          <a:p>
            <a:pPr lvl="2"/>
            <a:r>
              <a:rPr lang="en-US" sz="2400" dirty="0"/>
              <a:t>Better understanding of what is done well domestically</a:t>
            </a:r>
            <a:endParaRPr lang="en-US" sz="2000" dirty="0"/>
          </a:p>
          <a:p>
            <a:pPr lvl="2"/>
            <a:r>
              <a:rPr lang="en-US" sz="2400" dirty="0"/>
              <a:t>Better understanding of distribution networks </a:t>
            </a:r>
            <a:endParaRPr lang="en-US" sz="2000" dirty="0"/>
          </a:p>
          <a:p>
            <a:endParaRPr lang="en-US" dirty="0"/>
          </a:p>
        </p:txBody>
      </p:sp>
      <p:sp>
        <p:nvSpPr>
          <p:cNvPr id="3" name="Title 2"/>
          <p:cNvSpPr>
            <a:spLocks noGrp="1"/>
          </p:cNvSpPr>
          <p:nvPr>
            <p:ph type="title"/>
          </p:nvPr>
        </p:nvSpPr>
        <p:spPr/>
        <p:txBody>
          <a:bodyPr/>
          <a:lstStyle/>
          <a:p>
            <a:r>
              <a:rPr lang="en-US" dirty="0" smtClean="0"/>
              <a:t>Project AP2- Business Case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Project Title:  </a:t>
            </a:r>
            <a:r>
              <a:rPr lang="en-US" b="1" i="1" dirty="0"/>
              <a:t>Training and Certification to Create a Sustainability Workforce </a:t>
            </a:r>
            <a:endParaRPr lang="en-US" b="1" i="1" dirty="0" smtClean="0"/>
          </a:p>
          <a:p>
            <a:r>
              <a:rPr lang="en-US" dirty="0" smtClean="0"/>
              <a:t>Project Team:</a:t>
            </a:r>
          </a:p>
          <a:p>
            <a:pPr lvl="1"/>
            <a:r>
              <a:rPr lang="en-US" dirty="0" smtClean="0"/>
              <a:t>Academia </a:t>
            </a:r>
            <a:r>
              <a:rPr lang="en-US" dirty="0"/>
              <a:t>(Universities, Community Colleges, Trade Groups</a:t>
            </a:r>
            <a:r>
              <a:rPr lang="en-US" dirty="0" smtClean="0"/>
              <a:t>)</a:t>
            </a:r>
            <a:endParaRPr lang="en-US" dirty="0"/>
          </a:p>
          <a:p>
            <a:pPr lvl="1"/>
            <a:r>
              <a:rPr lang="en-US" dirty="0" smtClean="0"/>
              <a:t>HR Reps</a:t>
            </a:r>
            <a:r>
              <a:rPr lang="en-US" dirty="0"/>
              <a:t>	</a:t>
            </a:r>
            <a:endParaRPr lang="en-US" dirty="0" smtClean="0"/>
          </a:p>
          <a:p>
            <a:pPr lvl="1"/>
            <a:r>
              <a:rPr lang="en-US" dirty="0" smtClean="0"/>
              <a:t>Labor </a:t>
            </a:r>
            <a:r>
              <a:rPr lang="en-US" dirty="0"/>
              <a:t>Union </a:t>
            </a:r>
            <a:r>
              <a:rPr lang="en-US" dirty="0" smtClean="0"/>
              <a:t>Reps</a:t>
            </a:r>
            <a:endParaRPr lang="en-US" dirty="0"/>
          </a:p>
          <a:p>
            <a:pPr lvl="1"/>
            <a:r>
              <a:rPr lang="en-US" dirty="0" smtClean="0"/>
              <a:t>Community </a:t>
            </a:r>
            <a:r>
              <a:rPr lang="en-US" dirty="0"/>
              <a:t>Development </a:t>
            </a:r>
            <a:r>
              <a:rPr lang="en-US" dirty="0" smtClean="0"/>
              <a:t>Organizers</a:t>
            </a:r>
            <a:endParaRPr lang="en-US" dirty="0"/>
          </a:p>
          <a:p>
            <a:pPr lvl="1"/>
            <a:r>
              <a:rPr lang="en-US" dirty="0" smtClean="0"/>
              <a:t>Local governments</a:t>
            </a:r>
            <a:endParaRPr lang="en-US" dirty="0"/>
          </a:p>
          <a:p>
            <a:pPr lvl="1"/>
            <a:r>
              <a:rPr lang="en-US" dirty="0" smtClean="0"/>
              <a:t>Chambers </a:t>
            </a:r>
            <a:r>
              <a:rPr lang="en-US" dirty="0"/>
              <a:t>of commerce </a:t>
            </a:r>
            <a:endParaRPr lang="en-US" dirty="0" smtClean="0"/>
          </a:p>
        </p:txBody>
      </p:sp>
      <p:sp>
        <p:nvSpPr>
          <p:cNvPr id="3" name="Title 2"/>
          <p:cNvSpPr>
            <a:spLocks noGrp="1"/>
          </p:cNvSpPr>
          <p:nvPr>
            <p:ph type="title"/>
          </p:nvPr>
        </p:nvSpPr>
        <p:spPr/>
        <p:txBody>
          <a:bodyPr/>
          <a:lstStyle/>
          <a:p>
            <a:r>
              <a:rPr lang="en-US" dirty="0" smtClean="0"/>
              <a:t>Project AP3</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Design and sponsor a variety of educational offerings in sustainability (technical degree programs, online courses) to provide needed expertise in sustainability.  Develop certification programs based on this training, which lead to job opportunities for low-skilled/entry-level workers.</a:t>
            </a:r>
          </a:p>
          <a:p>
            <a:endParaRPr lang="en-US" dirty="0"/>
          </a:p>
        </p:txBody>
      </p:sp>
      <p:sp>
        <p:nvSpPr>
          <p:cNvPr id="3" name="Title 2"/>
          <p:cNvSpPr>
            <a:spLocks noGrp="1"/>
          </p:cNvSpPr>
          <p:nvPr>
            <p:ph type="title"/>
          </p:nvPr>
        </p:nvSpPr>
        <p:spPr/>
        <p:txBody>
          <a:bodyPr/>
          <a:lstStyle/>
          <a:p>
            <a:r>
              <a:rPr lang="en-US" dirty="0" smtClean="0"/>
              <a:t>Project AP3 Goal Statement </a:t>
            </a:r>
            <a:endParaRPr lang="en-US" dirty="0"/>
          </a:p>
        </p:txBody>
      </p:sp>
    </p:spTree>
    <p:extLst>
      <p:ext uri="{BB962C8B-B14F-4D97-AF65-F5344CB8AC3E}">
        <p14:creationId xmlns:p14="http://schemas.microsoft.com/office/powerpoint/2010/main" xmlns="" val="3280267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1"/>
            <a:r>
              <a:rPr lang="en-US" sz="2400" dirty="0"/>
              <a:t>Resource and Production Cost Savings</a:t>
            </a:r>
            <a:endParaRPr lang="en-US" sz="2000" dirty="0"/>
          </a:p>
          <a:p>
            <a:pPr lvl="2"/>
            <a:r>
              <a:rPr lang="en-US" sz="2400" dirty="0"/>
              <a:t>Source of local, lower wage labor with the ability to achieve sustainability needs </a:t>
            </a:r>
            <a:endParaRPr lang="en-US" sz="2000" dirty="0"/>
          </a:p>
          <a:p>
            <a:pPr lvl="1"/>
            <a:r>
              <a:rPr lang="en-US" sz="2400" dirty="0"/>
              <a:t>Protection/Enhancement of Brand Value</a:t>
            </a:r>
            <a:endParaRPr lang="en-US" sz="2000" dirty="0"/>
          </a:p>
          <a:p>
            <a:pPr lvl="2"/>
            <a:r>
              <a:rPr lang="en-US" sz="2400" dirty="0"/>
              <a:t>Promotes community development</a:t>
            </a:r>
            <a:endParaRPr lang="en-US" sz="2000" dirty="0"/>
          </a:p>
          <a:p>
            <a:pPr lvl="1"/>
            <a:r>
              <a:rPr lang="en-US" sz="2400" dirty="0"/>
              <a:t>Corporate financial strength and Risk Aversion</a:t>
            </a:r>
            <a:endParaRPr lang="en-US" sz="2000" dirty="0"/>
          </a:p>
          <a:p>
            <a:pPr lvl="2"/>
            <a:r>
              <a:rPr lang="en-US" sz="2400" dirty="0"/>
              <a:t>Wider pool of needed labor (no risk of running out)</a:t>
            </a:r>
            <a:endParaRPr lang="en-US" sz="2000" dirty="0"/>
          </a:p>
          <a:p>
            <a:pPr lvl="1"/>
            <a:r>
              <a:rPr lang="en-US" sz="2400" dirty="0"/>
              <a:t>Employee Loyalty and Engagement</a:t>
            </a:r>
            <a:endParaRPr lang="en-US" sz="2000" dirty="0"/>
          </a:p>
          <a:p>
            <a:pPr lvl="2"/>
            <a:r>
              <a:rPr lang="en-US" sz="2400" dirty="0"/>
              <a:t>Drives community appreciation </a:t>
            </a:r>
            <a:endParaRPr lang="en-US" sz="2000" dirty="0"/>
          </a:p>
          <a:p>
            <a:pPr lvl="1"/>
            <a:r>
              <a:rPr lang="en-US" sz="2400" dirty="0"/>
              <a:t>National Value</a:t>
            </a:r>
            <a:endParaRPr lang="en-US" sz="2000" dirty="0"/>
          </a:p>
          <a:p>
            <a:pPr lvl="2"/>
            <a:r>
              <a:rPr lang="en-US" sz="2400" dirty="0"/>
              <a:t>Reduces unemployment </a:t>
            </a:r>
            <a:endParaRPr lang="en-US" sz="2000" dirty="0"/>
          </a:p>
          <a:p>
            <a:pPr lvl="2"/>
            <a:r>
              <a:rPr lang="en-US" sz="2400" dirty="0"/>
              <a:t>Improves sustainability capability </a:t>
            </a:r>
            <a:endParaRPr lang="en-US" sz="2000" dirty="0"/>
          </a:p>
          <a:p>
            <a:endParaRPr lang="en-US" dirty="0"/>
          </a:p>
        </p:txBody>
      </p:sp>
      <p:sp>
        <p:nvSpPr>
          <p:cNvPr id="3" name="Title 2"/>
          <p:cNvSpPr>
            <a:spLocks noGrp="1"/>
          </p:cNvSpPr>
          <p:nvPr>
            <p:ph type="title"/>
          </p:nvPr>
        </p:nvSpPr>
        <p:spPr/>
        <p:txBody>
          <a:bodyPr/>
          <a:lstStyle/>
          <a:p>
            <a:r>
              <a:rPr lang="en-US" dirty="0" smtClean="0"/>
              <a:t>Project AP3- Business Case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190</TotalTime>
  <Words>428</Words>
  <Application>Microsoft Office PowerPoint</Application>
  <PresentationFormat>On-screen Show (4:3)</PresentationFormat>
  <Paragraphs>74</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Slide 1</vt:lpstr>
      <vt:lpstr>Project AP1</vt:lpstr>
      <vt:lpstr>Project AP1- Business Case</vt:lpstr>
      <vt:lpstr>Project AP2</vt:lpstr>
      <vt:lpstr>Project AP2- Business Case</vt:lpstr>
      <vt:lpstr>Project AP3</vt:lpstr>
      <vt:lpstr>Project AP3 Goal Statement </vt:lpstr>
      <vt:lpstr>Project AP3- Business Case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rneal</dc:creator>
  <cp:lastModifiedBy>rneal</cp:lastModifiedBy>
  <cp:revision>6</cp:revision>
  <dcterms:created xsi:type="dcterms:W3CDTF">2014-11-05T17:02:14Z</dcterms:created>
  <dcterms:modified xsi:type="dcterms:W3CDTF">2014-11-20T13:03:12Z</dcterms:modified>
</cp:coreProperties>
</file>