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57" r:id="rId3"/>
    <p:sldId id="258" r:id="rId4"/>
    <p:sldId id="265" r:id="rId5"/>
    <p:sldId id="259" r:id="rId6"/>
    <p:sldId id="260" r:id="rId7"/>
    <p:sldId id="261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4" d="100"/>
          <a:sy n="64" d="100"/>
        </p:scale>
        <p:origin x="-860" y="-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F0F9C9-B3C5-4BF8-8E3E-8A73D7F99918}" type="datetimeFigureOut">
              <a:rPr lang="en-US" smtClean="0"/>
              <a:pPr/>
              <a:t>11/20/2014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E566C1-52BC-4BF4-A8BD-B9879240B54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869752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E566C1-52BC-4BF4-A8BD-B9879240B542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6235632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E566C1-52BC-4BF4-A8BD-B9879240B542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207218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E566C1-52BC-4BF4-A8BD-B9879240B542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423606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E566C1-52BC-4BF4-A8BD-B9879240B542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778912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E566C1-52BC-4BF4-A8BD-B9879240B542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E566C1-52BC-4BF4-A8BD-B9879240B542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980807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E566C1-52BC-4BF4-A8BD-B9879240B542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6234805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E566C1-52BC-4BF4-A8BD-B9879240B542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6934240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E566C1-52BC-4BF4-A8BD-B9879240B542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6730154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E566C1-52BC-4BF4-A8BD-B9879240B542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771008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8B7F45F-A6A2-487C-A2FE-FD24B84F863C}" type="datetimeFigureOut">
              <a:rPr lang="en-US" smtClean="0"/>
              <a:pPr/>
              <a:t>11/20/2014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311D8F0-C072-4F2D-9F35-8F576980D3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8B7F45F-A6A2-487C-A2FE-FD24B84F863C}" type="datetimeFigureOut">
              <a:rPr lang="en-US" smtClean="0"/>
              <a:pPr/>
              <a:t>11/20/2014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11D8F0-C072-4F2D-9F35-8F576980D3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8B7F45F-A6A2-487C-A2FE-FD24B84F863C}" type="datetimeFigureOut">
              <a:rPr lang="en-US" smtClean="0"/>
              <a:pPr/>
              <a:t>11/20/2014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11D8F0-C072-4F2D-9F35-8F576980D3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8B7F45F-A6A2-487C-A2FE-FD24B84F863C}" type="datetimeFigureOut">
              <a:rPr lang="en-US" smtClean="0"/>
              <a:pPr/>
              <a:t>11/20/2014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11D8F0-C072-4F2D-9F35-8F576980D35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8B7F45F-A6A2-487C-A2FE-FD24B84F863C}" type="datetimeFigureOut">
              <a:rPr lang="en-US" smtClean="0"/>
              <a:pPr/>
              <a:t>11/20/2014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11D8F0-C072-4F2D-9F35-8F576980D35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8B7F45F-A6A2-487C-A2FE-FD24B84F863C}" type="datetimeFigureOut">
              <a:rPr lang="en-US" smtClean="0"/>
              <a:pPr/>
              <a:t>11/20/2014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11D8F0-C072-4F2D-9F35-8F576980D35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8B7F45F-A6A2-487C-A2FE-FD24B84F863C}" type="datetimeFigureOut">
              <a:rPr lang="en-US" smtClean="0"/>
              <a:pPr/>
              <a:t>11/20/2014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11D8F0-C072-4F2D-9F35-8F576980D3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8B7F45F-A6A2-487C-A2FE-FD24B84F863C}" type="datetimeFigureOut">
              <a:rPr lang="en-US" smtClean="0"/>
              <a:pPr/>
              <a:t>11/20/2014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11D8F0-C072-4F2D-9F35-8F576980D35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8B7F45F-A6A2-487C-A2FE-FD24B84F863C}" type="datetimeFigureOut">
              <a:rPr lang="en-US" smtClean="0"/>
              <a:pPr/>
              <a:t>11/20/2014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11D8F0-C072-4F2D-9F35-8F576980D3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98B7F45F-A6A2-487C-A2FE-FD24B84F863C}" type="datetimeFigureOut">
              <a:rPr lang="en-US" smtClean="0"/>
              <a:pPr/>
              <a:t>11/20/2014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11D8F0-C072-4F2D-9F35-8F576980D3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8B7F45F-A6A2-487C-A2FE-FD24B84F863C}" type="datetimeFigureOut">
              <a:rPr lang="en-US" smtClean="0"/>
              <a:pPr/>
              <a:t>11/20/2014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311D8F0-C072-4F2D-9F35-8F576980D35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98B7F45F-A6A2-487C-A2FE-FD24B84F863C}" type="datetimeFigureOut">
              <a:rPr lang="en-US" smtClean="0"/>
              <a:pPr/>
              <a:t>11/20/2014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8311D8F0-C072-4F2D-9F35-8F576980D35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7578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762000" y="609600"/>
            <a:ext cx="561403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Sustainable Processes</a:t>
            </a:r>
          </a:p>
          <a:p>
            <a:r>
              <a:rPr lang="en-US" sz="4000" smtClean="0"/>
              <a:t>Project Selection</a:t>
            </a:r>
            <a:endParaRPr lang="en-US" sz="4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New organic revenue stream </a:t>
            </a:r>
            <a:r>
              <a:rPr lang="en-US" dirty="0"/>
              <a:t>via </a:t>
            </a:r>
            <a:r>
              <a:rPr lang="en-US" dirty="0" smtClean="0"/>
              <a:t>increased functional value recovery</a:t>
            </a:r>
          </a:p>
          <a:p>
            <a:r>
              <a:rPr lang="en-US" dirty="0" smtClean="0"/>
              <a:t>Cost savings realization</a:t>
            </a:r>
          </a:p>
          <a:p>
            <a:r>
              <a:rPr lang="en-US" dirty="0" smtClean="0"/>
              <a:t>Reduced landfill</a:t>
            </a:r>
          </a:p>
          <a:p>
            <a:r>
              <a:rPr lang="en-US" dirty="0" smtClean="0"/>
              <a:t>Industry 6R awareness education opportunity</a:t>
            </a:r>
          </a:p>
          <a:p>
            <a:r>
              <a:rPr lang="en-US" dirty="0" smtClean="0"/>
              <a:t>Reduced carrying costs of spare parts inventory</a:t>
            </a:r>
          </a:p>
          <a:p>
            <a:pPr marL="109728" indent="0">
              <a:buNone/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8600" y="3313"/>
            <a:ext cx="8229600" cy="1143000"/>
          </a:xfrm>
        </p:spPr>
        <p:txBody>
          <a:bodyPr>
            <a:noAutofit/>
          </a:bodyPr>
          <a:lstStyle/>
          <a:p>
            <a:r>
              <a:rPr lang="en-US" sz="2400" dirty="0"/>
              <a:t>Project B4: Sustainability </a:t>
            </a:r>
            <a:r>
              <a:rPr lang="en-US" sz="2400" dirty="0" smtClean="0"/>
              <a:t>Practices </a:t>
            </a:r>
            <a:r>
              <a:rPr lang="en-US" sz="2400" dirty="0"/>
              <a:t>for 6R Process </a:t>
            </a:r>
            <a:r>
              <a:rPr lang="en-US" sz="2400" dirty="0" smtClean="0"/>
              <a:t>Planning - Business Case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92100" y="838200"/>
            <a:ext cx="8382000" cy="5943600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2000" b="1" u="sng" dirty="0" smtClean="0"/>
              <a:t>Project Team</a:t>
            </a:r>
            <a:r>
              <a:rPr lang="en-US" sz="2000" dirty="0" smtClean="0"/>
              <a:t>: KYFAME* Leadership (Josh Benton), </a:t>
            </a:r>
            <a:r>
              <a:rPr lang="en-US" sz="2000" dirty="0" smtClean="0">
                <a:solidFill>
                  <a:srgbClr val="FF0000"/>
                </a:solidFill>
              </a:rPr>
              <a:t>UK (Dr. Badurdeen)</a:t>
            </a:r>
            <a:r>
              <a:rPr lang="en-US" sz="2000" dirty="0" smtClean="0"/>
              <a:t>,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smtClean="0"/>
              <a:t>MSU (Mark Horstemeyer), Purdue (Dr. Sutherland), WVU (Gopala); open invite to other universities; Lexmark (Dan Seevers), OSU/Gold1 (Dr. Goldsby), find contact for UT, Kettering (Terry Lynch), Alabama</a:t>
            </a:r>
          </a:p>
          <a:p>
            <a:pPr marL="109728" indent="0">
              <a:buNone/>
            </a:pPr>
            <a:endParaRPr lang="en-US" sz="2000" dirty="0" smtClean="0"/>
          </a:p>
          <a:p>
            <a:pPr marL="109728" indent="0">
              <a:buNone/>
            </a:pPr>
            <a:r>
              <a:rPr lang="en-US" sz="2000" b="1" u="sng" dirty="0" smtClean="0"/>
              <a:t>Goal Statement</a:t>
            </a:r>
            <a:r>
              <a:rPr lang="en-US" sz="2000" b="1" dirty="0" smtClean="0"/>
              <a:t>: </a:t>
            </a:r>
            <a:r>
              <a:rPr lang="en-US" sz="2000" dirty="0" smtClean="0"/>
              <a:t>Create </a:t>
            </a:r>
            <a:r>
              <a:rPr lang="en-US" sz="2000" dirty="0"/>
              <a:t>a </a:t>
            </a:r>
            <a:r>
              <a:rPr lang="en-US" sz="2000" dirty="0" smtClean="0"/>
              <a:t>curriculum </a:t>
            </a:r>
            <a:r>
              <a:rPr lang="en-US" sz="2000" dirty="0"/>
              <a:t>that will </a:t>
            </a:r>
            <a:r>
              <a:rPr lang="en-US" sz="2000" dirty="0" smtClean="0"/>
              <a:t>enable leadership, management, and workforce to conceive, develop, </a:t>
            </a:r>
            <a:r>
              <a:rPr lang="en-US" sz="2000" dirty="0"/>
              <a:t>and implement sustainable </a:t>
            </a:r>
            <a:r>
              <a:rPr lang="en-US" sz="2000" dirty="0" smtClean="0"/>
              <a:t>manufacturing practices.  Include general sustainable manufacturing and sector-specific focus. </a:t>
            </a:r>
          </a:p>
          <a:p>
            <a:endParaRPr lang="en-US" sz="2200" i="1" dirty="0"/>
          </a:p>
          <a:p>
            <a:pPr lvl="0"/>
            <a:endParaRPr lang="en-US" sz="1800" i="1" dirty="0" smtClean="0"/>
          </a:p>
          <a:p>
            <a:pPr lvl="0"/>
            <a:endParaRPr lang="en-US" sz="2800" i="1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68300" y="76200"/>
            <a:ext cx="8229600" cy="563562"/>
          </a:xfrm>
        </p:spPr>
        <p:txBody>
          <a:bodyPr>
            <a:noAutofit/>
          </a:bodyPr>
          <a:lstStyle/>
          <a:p>
            <a:r>
              <a:rPr lang="en-US" sz="2400" dirty="0" smtClean="0"/>
              <a:t>Project B1: Sustainable Manufacturing Curriculum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715000"/>
          </a:xfrm>
        </p:spPr>
        <p:txBody>
          <a:bodyPr/>
          <a:lstStyle/>
          <a:p>
            <a:endParaRPr lang="en-US" sz="2000" dirty="0" smtClean="0"/>
          </a:p>
          <a:p>
            <a:r>
              <a:rPr lang="en-US" sz="2000" dirty="0" smtClean="0"/>
              <a:t>The future of your business is entirely dependent upon the knowledge within your organization to create sustainable value and growth</a:t>
            </a:r>
          </a:p>
          <a:p>
            <a:endParaRPr lang="en-US" sz="2000" dirty="0" smtClean="0"/>
          </a:p>
          <a:p>
            <a:r>
              <a:rPr lang="en-US" sz="2000" dirty="0" smtClean="0"/>
              <a:t>Having an educated workforce in sustainable manufacturing:</a:t>
            </a:r>
          </a:p>
          <a:p>
            <a:pPr lvl="1"/>
            <a:r>
              <a:rPr lang="en-US" sz="1600" dirty="0" smtClean="0"/>
              <a:t>Enhances </a:t>
            </a:r>
            <a:r>
              <a:rPr lang="en-US" sz="1600" dirty="0"/>
              <a:t>your top line brand </a:t>
            </a:r>
            <a:r>
              <a:rPr lang="en-US" sz="1600" dirty="0" smtClean="0"/>
              <a:t>perception</a:t>
            </a:r>
          </a:p>
          <a:p>
            <a:pPr lvl="1"/>
            <a:r>
              <a:rPr lang="en-US" sz="1600" dirty="0" smtClean="0"/>
              <a:t>Delivers a </a:t>
            </a:r>
            <a:r>
              <a:rPr lang="en-US" sz="1600" dirty="0"/>
              <a:t>triple bottom line positive impact on your competitive </a:t>
            </a:r>
            <a:r>
              <a:rPr lang="en-US" sz="1600" dirty="0" smtClean="0"/>
              <a:t>position</a:t>
            </a:r>
          </a:p>
          <a:p>
            <a:pPr lvl="1"/>
            <a:r>
              <a:rPr lang="en-US" sz="1600" dirty="0" smtClean="0"/>
              <a:t>Reduces the </a:t>
            </a:r>
            <a:r>
              <a:rPr lang="en-US" sz="1600" dirty="0"/>
              <a:t>cost of </a:t>
            </a:r>
            <a:r>
              <a:rPr lang="en-US" sz="1600" dirty="0" smtClean="0"/>
              <a:t>compliance </a:t>
            </a:r>
          </a:p>
          <a:p>
            <a:pPr lvl="1"/>
            <a:r>
              <a:rPr lang="en-US" sz="1600" dirty="0" smtClean="0"/>
              <a:t>Enables innovation capabilities</a:t>
            </a:r>
          </a:p>
          <a:p>
            <a:pPr lvl="1"/>
            <a:endParaRPr lang="en-US" sz="1600" dirty="0" smtClean="0"/>
          </a:p>
          <a:p>
            <a:r>
              <a:rPr lang="en-US" sz="2000" dirty="0" smtClean="0"/>
              <a:t>Partnering with this initiative enables your organization to attract and retain top talent</a:t>
            </a:r>
          </a:p>
          <a:p>
            <a:endParaRPr lang="en-US" sz="2000" dirty="0" smtClean="0"/>
          </a:p>
          <a:p>
            <a:r>
              <a:rPr lang="en-US" sz="2000" dirty="0" smtClean="0"/>
              <a:t>Find some hard numbers to quote ROI, retention factors (cite other companies’ experiences)</a:t>
            </a:r>
            <a:endParaRPr lang="en-US" sz="2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Autofit/>
          </a:bodyPr>
          <a:lstStyle/>
          <a:p>
            <a:r>
              <a:rPr lang="en-US" sz="2400" dirty="0" smtClean="0"/>
              <a:t>Project B1: Sustainable Manufacturing Curriculum - Business Case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04800" y="609600"/>
            <a:ext cx="8534400" cy="54107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en-US" sz="1600" dirty="0" smtClean="0"/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1600" dirty="0" smtClean="0"/>
              <a:t>Must </a:t>
            </a:r>
            <a:r>
              <a:rPr lang="en-US" sz="1600" dirty="0"/>
              <a:t>convince industry management and career counselors, youth and manufacturing managers of the critical need </a:t>
            </a: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1600" dirty="0"/>
              <a:t>Sustainability is a recruiting and retention tool for attracting and maintaining and enhancing as well as continually updating knowledge for the right kind of workforce</a:t>
            </a:r>
          </a:p>
          <a:p>
            <a:pPr marL="285750" lvl="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1600" dirty="0"/>
              <a:t>“Sustainability Engineering” will be valued by society as a premium career path; an integral part of all Engineering disciplines</a:t>
            </a:r>
          </a:p>
          <a:p>
            <a:pPr marL="285750" lvl="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1600" dirty="0"/>
              <a:t>Sustainability skills, tools, and methods are integrated into other disciplines</a:t>
            </a:r>
          </a:p>
          <a:p>
            <a:pPr marL="285750" lvl="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1600" dirty="0"/>
              <a:t>Healthy and robust pipeline of talent and education/training resources to meet the needs of sustainable manufacturing</a:t>
            </a:r>
          </a:p>
          <a:p>
            <a:pPr marL="285750" lvl="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1600" dirty="0"/>
              <a:t>Healthy and positive perception of manufacturing career path</a:t>
            </a:r>
          </a:p>
          <a:p>
            <a:pPr marL="285750" lvl="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1600" dirty="0"/>
              <a:t>Understanding of what sustainability actually is (not just environmental)</a:t>
            </a:r>
          </a:p>
          <a:p>
            <a:pPr marL="285750" lvl="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1600" dirty="0"/>
              <a:t>Pervasive corporate engagement (KYFAME) - KY Federation for Advanced Manufacturing Education</a:t>
            </a:r>
          </a:p>
          <a:p>
            <a:pPr marL="285750" lvl="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1600" dirty="0"/>
              <a:t>Imbalance removed; remediation not required for “graduates” to be ready for manufacturing work</a:t>
            </a: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1600" dirty="0"/>
              <a:t>On-demand training available so that skills can be acquired JIT</a:t>
            </a:r>
          </a:p>
        </p:txBody>
      </p:sp>
      <p:sp>
        <p:nvSpPr>
          <p:cNvPr id="5" name="Title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14400"/>
          </a:xfrm>
        </p:spPr>
        <p:txBody>
          <a:bodyPr>
            <a:noAutofit/>
          </a:bodyPr>
          <a:lstStyle/>
          <a:p>
            <a:r>
              <a:rPr lang="en-US" sz="2400" dirty="0" smtClean="0"/>
              <a:t>Project B1: Sustainable Manufacturing Curriculum - Business Case – BACKUP/ Additional details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xmlns="" val="22616733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219200"/>
            <a:ext cx="8229600" cy="4525963"/>
          </a:xfrm>
        </p:spPr>
        <p:txBody>
          <a:bodyPr>
            <a:normAutofit fontScale="70000" lnSpcReduction="20000"/>
          </a:bodyPr>
          <a:lstStyle/>
          <a:p>
            <a:pPr marL="109728" indent="0">
              <a:buNone/>
            </a:pPr>
            <a:r>
              <a:rPr lang="en-US" sz="2900" b="1" u="sng" dirty="0" smtClean="0"/>
              <a:t>Project Team</a:t>
            </a:r>
            <a:r>
              <a:rPr lang="en-US" sz="2900" dirty="0" smtClean="0"/>
              <a:t>: </a:t>
            </a:r>
            <a:r>
              <a:rPr lang="en-US" sz="2900" dirty="0" smtClean="0">
                <a:solidFill>
                  <a:srgbClr val="FF0000"/>
                </a:solidFill>
              </a:rPr>
              <a:t>MRSI (Steve Hellem), </a:t>
            </a:r>
            <a:r>
              <a:rPr lang="en-US" sz="2900" dirty="0" smtClean="0"/>
              <a:t>ASME, America Makes, </a:t>
            </a:r>
          </a:p>
          <a:p>
            <a:pPr marL="109728" indent="0">
              <a:buNone/>
            </a:pPr>
            <a:r>
              <a:rPr lang="en-US" sz="2900" dirty="0" smtClean="0"/>
              <a:t>NCDMM, NIST, DMDII, AIChE, OSD-MIBP, State regulatory and economic development agencies (KYCED), DOE – Advanced Manufacturing Office (Rob Ivester), open invitation to universities, BEAM, EPA</a:t>
            </a:r>
          </a:p>
          <a:p>
            <a:pPr marL="109728" indent="0">
              <a:buNone/>
            </a:pPr>
            <a:endParaRPr lang="en-US" sz="2600" dirty="0" smtClean="0"/>
          </a:p>
          <a:p>
            <a:pPr marL="109728" indent="0">
              <a:buNone/>
            </a:pPr>
            <a:r>
              <a:rPr lang="en-US" sz="2600" b="1" u="sng" dirty="0" smtClean="0"/>
              <a:t>Goal Statement</a:t>
            </a:r>
          </a:p>
          <a:p>
            <a:endParaRPr lang="en-US" sz="2600" dirty="0" smtClean="0"/>
          </a:p>
          <a:p>
            <a:r>
              <a:rPr lang="en-US" sz="2600" dirty="0" smtClean="0"/>
              <a:t>Establish a public-private partnership for informing policy </a:t>
            </a:r>
            <a:r>
              <a:rPr lang="en-US" sz="2600" dirty="0"/>
              <a:t>decisions </a:t>
            </a:r>
            <a:r>
              <a:rPr lang="en-US" sz="2600" dirty="0" smtClean="0"/>
              <a:t>regarding the benefits of applying sustainable manufacturing practices.</a:t>
            </a:r>
            <a:endParaRPr lang="en-US" sz="2600" dirty="0"/>
          </a:p>
          <a:p>
            <a:endParaRPr lang="en-US" sz="2600" dirty="0"/>
          </a:p>
          <a:p>
            <a:pPr lvl="0"/>
            <a:r>
              <a:rPr lang="en-US" sz="2600" dirty="0" smtClean="0"/>
              <a:t>Create </a:t>
            </a:r>
            <a:r>
              <a:rPr lang="en-US" sz="2600" dirty="0"/>
              <a:t>a consortia for data-driven </a:t>
            </a:r>
            <a:r>
              <a:rPr lang="en-US" sz="2600" dirty="0" smtClean="0"/>
              <a:t>sustainable manufacturing science.</a:t>
            </a:r>
          </a:p>
          <a:p>
            <a:pPr lvl="0"/>
            <a:endParaRPr lang="en-US" sz="2600" dirty="0" smtClean="0"/>
          </a:p>
          <a:p>
            <a:pPr lvl="0"/>
            <a:r>
              <a:rPr lang="en-US" sz="2600" dirty="0" smtClean="0"/>
              <a:t>Cultivate </a:t>
            </a:r>
            <a:r>
              <a:rPr lang="en-US" sz="2600" dirty="0"/>
              <a:t>a </a:t>
            </a:r>
            <a:r>
              <a:rPr lang="en-US" sz="2600" dirty="0" smtClean="0"/>
              <a:t>long-term, regional Technopolis focused on providing industry with sustainable manufacturing talent and tools.</a:t>
            </a:r>
            <a:endParaRPr lang="en-US" sz="2600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52400" y="76200"/>
            <a:ext cx="8229600" cy="1143000"/>
          </a:xfrm>
        </p:spPr>
        <p:txBody>
          <a:bodyPr>
            <a:noAutofit/>
          </a:bodyPr>
          <a:lstStyle/>
          <a:p>
            <a:r>
              <a:rPr lang="en-US" sz="2400" dirty="0" smtClean="0"/>
              <a:t>Project B2: Public-Private Partnership for Sustainable Manufacturing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295400"/>
            <a:ext cx="8229600" cy="4525963"/>
          </a:xfrm>
        </p:spPr>
        <p:txBody>
          <a:bodyPr>
            <a:normAutofit/>
          </a:bodyPr>
          <a:lstStyle/>
          <a:p>
            <a:r>
              <a:rPr lang="en-US" sz="2000" dirty="0" smtClean="0"/>
              <a:t>Provides insight and ability to help guide policy direction to mutual benefit </a:t>
            </a:r>
            <a:endParaRPr lang="en-US" sz="2000" dirty="0"/>
          </a:p>
          <a:p>
            <a:r>
              <a:rPr lang="en-US" sz="2000" dirty="0" smtClean="0"/>
              <a:t>Enables pathway to early adoption, manufacturing excellence and brand recognition</a:t>
            </a:r>
          </a:p>
          <a:p>
            <a:r>
              <a:rPr lang="en-US" sz="2000" dirty="0" smtClean="0"/>
              <a:t>Enhances the economic draw to attract technology providers</a:t>
            </a:r>
          </a:p>
          <a:p>
            <a:r>
              <a:rPr lang="en-US" sz="2000" dirty="0" smtClean="0"/>
              <a:t>Promotes early incubation of ideas</a:t>
            </a:r>
          </a:p>
          <a:p>
            <a:r>
              <a:rPr lang="en-US" sz="2000" dirty="0" smtClean="0"/>
              <a:t>Enables instant access to a network of expertise and resources</a:t>
            </a:r>
          </a:p>
          <a:p>
            <a:r>
              <a:rPr lang="en-US" sz="2000" dirty="0" smtClean="0"/>
              <a:t>Supports demonstration of continuous improvement</a:t>
            </a:r>
            <a:r>
              <a:rPr lang="en-US" sz="2000" dirty="0"/>
              <a:t> </a:t>
            </a:r>
            <a:r>
              <a:rPr lang="en-US" sz="2000" dirty="0" smtClean="0"/>
              <a:t>and access to best practices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8600" y="152400"/>
            <a:ext cx="8229600" cy="1143000"/>
          </a:xfrm>
        </p:spPr>
        <p:txBody>
          <a:bodyPr>
            <a:noAutofit/>
          </a:bodyPr>
          <a:lstStyle/>
          <a:p>
            <a:r>
              <a:rPr lang="en-US" sz="2400" dirty="0" smtClean="0"/>
              <a:t>Project B2: </a:t>
            </a:r>
            <a:r>
              <a:rPr lang="en-US" sz="2400" dirty="0"/>
              <a:t>Public-Private Partnership for Sustainable Manufacturing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901148"/>
            <a:ext cx="8382000" cy="5169091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2000" b="1" u="sng" dirty="0" smtClean="0"/>
              <a:t>Project Team:</a:t>
            </a:r>
            <a:r>
              <a:rPr lang="en-US" sz="2000" dirty="0" smtClean="0"/>
              <a:t> AMT and its member organization </a:t>
            </a:r>
            <a:r>
              <a:rPr lang="en-US" sz="2000" dirty="0">
                <a:solidFill>
                  <a:srgbClr val="FF0000"/>
                </a:solidFill>
              </a:rPr>
              <a:t>(Paul Warndorf</a:t>
            </a:r>
            <a:r>
              <a:rPr lang="en-US" sz="2000" dirty="0" smtClean="0">
                <a:solidFill>
                  <a:srgbClr val="FF0000"/>
                </a:solidFill>
              </a:rPr>
              <a:t>)</a:t>
            </a:r>
            <a:r>
              <a:rPr lang="en-US" sz="2000" dirty="0" smtClean="0"/>
              <a:t>, NCDMM, NIST, DOE, Universities, NCMS, EU resources, SPE</a:t>
            </a:r>
            <a:endParaRPr lang="en-US" sz="2000" b="1" u="sng" dirty="0" smtClean="0"/>
          </a:p>
          <a:p>
            <a:pPr marL="109728" indent="0">
              <a:buNone/>
            </a:pPr>
            <a:endParaRPr lang="en-US" sz="2600" b="1" u="sng" dirty="0" smtClean="0"/>
          </a:p>
          <a:p>
            <a:pPr marL="109728" indent="0">
              <a:buNone/>
            </a:pPr>
            <a:r>
              <a:rPr lang="en-US" sz="2000" b="1" u="sng" dirty="0" smtClean="0"/>
              <a:t>Goal Statement</a:t>
            </a:r>
          </a:p>
          <a:p>
            <a:pPr marL="169863" lvl="1" indent="0">
              <a:buNone/>
            </a:pPr>
            <a:r>
              <a:rPr lang="en-US" sz="2000" dirty="0" smtClean="0"/>
              <a:t>Machines and Equipment come </a:t>
            </a:r>
            <a:r>
              <a:rPr lang="en-US" sz="2000" dirty="0"/>
              <a:t>with standard data package that includes </a:t>
            </a:r>
            <a:r>
              <a:rPr lang="en-US" sz="2000" dirty="0" smtClean="0"/>
              <a:t>capabilities, materials, consumables </a:t>
            </a:r>
            <a:r>
              <a:rPr lang="en-US" sz="2000" dirty="0"/>
              <a:t>and sustainability factors based on Federal and industrial standards. </a:t>
            </a:r>
            <a:endParaRPr lang="en-US" sz="2000" dirty="0" smtClean="0"/>
          </a:p>
          <a:p>
            <a:pPr marL="169863" lvl="1" indent="0">
              <a:buNone/>
            </a:pPr>
            <a:endParaRPr lang="en-US" sz="2000" dirty="0"/>
          </a:p>
          <a:p>
            <a:pPr marL="365760" lvl="2" indent="-256032">
              <a:lnSpc>
                <a:spcPct val="110000"/>
              </a:lnSpc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en-US" sz="1800" dirty="0" smtClean="0"/>
              <a:t>OEM Modeling </a:t>
            </a:r>
            <a:r>
              <a:rPr lang="en-US" sz="1800" dirty="0"/>
              <a:t>and </a:t>
            </a:r>
            <a:r>
              <a:rPr lang="en-US" sz="1800" dirty="0" smtClean="0"/>
              <a:t>Simulation </a:t>
            </a:r>
            <a:r>
              <a:rPr lang="en-US" sz="1800" dirty="0"/>
              <a:t>code </a:t>
            </a:r>
            <a:r>
              <a:rPr lang="en-US" sz="1800" dirty="0" smtClean="0"/>
              <a:t>as plug-in to CAD/CAM tools</a:t>
            </a:r>
          </a:p>
          <a:p>
            <a:pPr marL="365760" lvl="2" indent="-256032">
              <a:lnSpc>
                <a:spcPct val="110000"/>
              </a:lnSpc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en-US" sz="1800" dirty="0" smtClean="0"/>
              <a:t>Power data as a function of machine mode for different materials and operations</a:t>
            </a:r>
          </a:p>
          <a:p>
            <a:pPr marL="365760" lvl="2" indent="-256032">
              <a:lnSpc>
                <a:spcPct val="110000"/>
              </a:lnSpc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en-US" sz="1800" dirty="0" smtClean="0"/>
              <a:t>EOL management standards, including OEM </a:t>
            </a:r>
            <a:r>
              <a:rPr lang="en-US" sz="1800" dirty="0"/>
              <a:t>take-back </a:t>
            </a:r>
            <a:r>
              <a:rPr lang="en-US" sz="1800" dirty="0" smtClean="0"/>
              <a:t>programs and consumables disposition</a:t>
            </a:r>
          </a:p>
          <a:p>
            <a:pPr marL="365760" lvl="2" indent="-256032">
              <a:lnSpc>
                <a:spcPct val="110000"/>
              </a:lnSpc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04800" y="0"/>
            <a:ext cx="8229600" cy="748748"/>
          </a:xfrm>
        </p:spPr>
        <p:txBody>
          <a:bodyPr>
            <a:normAutofit fontScale="90000"/>
          </a:bodyPr>
          <a:lstStyle/>
          <a:p>
            <a:r>
              <a:rPr lang="en-US" sz="2400" dirty="0" smtClean="0"/>
              <a:t>Project B3: Sustainability Footprint for Manufacturing Machines and Equipment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1295400"/>
            <a:ext cx="8305800" cy="4711891"/>
          </a:xfrm>
        </p:spPr>
        <p:txBody>
          <a:bodyPr>
            <a:normAutofit/>
          </a:bodyPr>
          <a:lstStyle/>
          <a:p>
            <a:r>
              <a:rPr lang="en-US" sz="2000" dirty="0" smtClean="0"/>
              <a:t>Life-Cycle cost savings/avoidance to consumer and to OEM</a:t>
            </a:r>
          </a:p>
          <a:p>
            <a:r>
              <a:rPr lang="en-US" sz="2000" dirty="0" smtClean="0"/>
              <a:t>Entry stream for 6R’s and the 6R marketplace</a:t>
            </a:r>
          </a:p>
          <a:p>
            <a:r>
              <a:rPr lang="en-US" sz="2000" dirty="0" smtClean="0"/>
              <a:t>Brand differentiator for OEM</a:t>
            </a:r>
          </a:p>
          <a:p>
            <a:r>
              <a:rPr lang="en-US" sz="2000" dirty="0" smtClean="0"/>
              <a:t>Business start-up opportunities for EOL marketplace, including barter/trade:</a:t>
            </a:r>
          </a:p>
          <a:p>
            <a:pPr lvl="1"/>
            <a:r>
              <a:rPr lang="en-US" sz="2000" dirty="0" smtClean="0"/>
              <a:t>Machines</a:t>
            </a:r>
          </a:p>
          <a:p>
            <a:pPr lvl="1"/>
            <a:r>
              <a:rPr lang="en-US" sz="2000" dirty="0" smtClean="0"/>
              <a:t>Equipment</a:t>
            </a:r>
          </a:p>
          <a:p>
            <a:pPr lvl="1"/>
            <a:r>
              <a:rPr lang="en-US" sz="2000" dirty="0" smtClean="0"/>
              <a:t>Consumables</a:t>
            </a:r>
          </a:p>
          <a:p>
            <a:pPr marL="109728" indent="0">
              <a:buNone/>
            </a:pPr>
            <a:endParaRPr lang="en-US" sz="24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8600" y="0"/>
            <a:ext cx="8229600" cy="1143000"/>
          </a:xfrm>
        </p:spPr>
        <p:txBody>
          <a:bodyPr>
            <a:noAutofit/>
          </a:bodyPr>
          <a:lstStyle/>
          <a:p>
            <a:r>
              <a:rPr lang="en-US" sz="2400" dirty="0"/>
              <a:t>Project B3: Sustainability Footprint for Manufacturing </a:t>
            </a:r>
            <a:r>
              <a:rPr lang="en-US" sz="2400" dirty="0" smtClean="0"/>
              <a:t>Machines and Equipment - Business Case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990600"/>
            <a:ext cx="8229600" cy="4602163"/>
          </a:xfrm>
        </p:spPr>
        <p:txBody>
          <a:bodyPr>
            <a:normAutofit fontScale="85000" lnSpcReduction="20000"/>
          </a:bodyPr>
          <a:lstStyle/>
          <a:p>
            <a:pPr marL="109728" indent="0">
              <a:buNone/>
            </a:pPr>
            <a:endParaRPr lang="en-US" b="1" u="sng" dirty="0" smtClean="0"/>
          </a:p>
          <a:p>
            <a:pPr marL="109728" indent="0">
              <a:buNone/>
            </a:pPr>
            <a:r>
              <a:rPr lang="en-US" sz="2400" b="1" u="sng" dirty="0" smtClean="0"/>
              <a:t>Project Team:</a:t>
            </a:r>
            <a:r>
              <a:rPr lang="en-US" sz="2400" dirty="0"/>
              <a:t> </a:t>
            </a:r>
            <a:r>
              <a:rPr lang="en-US" sz="2400" dirty="0" smtClean="0"/>
              <a:t>Rockwell Automation, Universities, NIST, ANSI,</a:t>
            </a:r>
          </a:p>
          <a:p>
            <a:pPr marL="109728" indent="0">
              <a:buNone/>
            </a:pPr>
            <a:r>
              <a:rPr lang="en-US" sz="2400" dirty="0" smtClean="0"/>
              <a:t>MERA, Kentucky Re-Machine, Dismantlers, DOD, Cummins, CAT, Open Source Call </a:t>
            </a:r>
            <a:r>
              <a:rPr lang="en-US" sz="2400" dirty="0" smtClean="0">
                <a:solidFill>
                  <a:srgbClr val="FF0000"/>
                </a:solidFill>
              </a:rPr>
              <a:t>(DOE - Rob Ivester)</a:t>
            </a:r>
            <a:endParaRPr lang="en-US" sz="2400" b="1" u="sng" dirty="0" smtClean="0">
              <a:solidFill>
                <a:srgbClr val="FF0000"/>
              </a:solidFill>
            </a:endParaRPr>
          </a:p>
          <a:p>
            <a:pPr marL="109728" indent="0">
              <a:buNone/>
            </a:pPr>
            <a:r>
              <a:rPr lang="en-US" b="1" u="sng" dirty="0" smtClean="0"/>
              <a:t> </a:t>
            </a:r>
          </a:p>
          <a:p>
            <a:pPr marL="109728" indent="0">
              <a:buNone/>
            </a:pPr>
            <a:r>
              <a:rPr lang="en-US" sz="2400" b="1" u="sng" dirty="0" smtClean="0"/>
              <a:t>Goal Statement</a:t>
            </a:r>
          </a:p>
          <a:p>
            <a:pPr marL="109728" indent="0">
              <a:buNone/>
            </a:pPr>
            <a:r>
              <a:rPr lang="en-US" sz="2400" dirty="0" smtClean="0"/>
              <a:t>Establish </a:t>
            </a:r>
            <a:r>
              <a:rPr lang="en-US" sz="2400" dirty="0"/>
              <a:t>sustainability </a:t>
            </a:r>
            <a:r>
              <a:rPr lang="en-US" sz="2400" dirty="0" smtClean="0"/>
              <a:t>driven </a:t>
            </a:r>
            <a:r>
              <a:rPr lang="en-US" sz="2400" dirty="0"/>
              <a:t>process </a:t>
            </a:r>
            <a:r>
              <a:rPr lang="en-US" sz="2400" dirty="0" smtClean="0"/>
              <a:t>practices for </a:t>
            </a:r>
            <a:r>
              <a:rPr lang="en-US" sz="2400" dirty="0"/>
              <a:t>each of the 6R pathways:</a:t>
            </a:r>
          </a:p>
          <a:p>
            <a:pPr marL="109728" indent="0">
              <a:buNone/>
            </a:pPr>
            <a:endParaRPr lang="en-US" sz="1700" dirty="0"/>
          </a:p>
          <a:p>
            <a:r>
              <a:rPr lang="en-US" sz="1900" dirty="0" smtClean="0"/>
              <a:t>Practice and decision-support tools for the total Life Cycle</a:t>
            </a:r>
          </a:p>
          <a:p>
            <a:r>
              <a:rPr lang="en-US" sz="1900" dirty="0" smtClean="0"/>
              <a:t>Establishing standards for materials and components processed via 6R</a:t>
            </a:r>
          </a:p>
          <a:p>
            <a:r>
              <a:rPr lang="en-US" sz="1900" dirty="0" smtClean="0"/>
              <a:t>Defining </a:t>
            </a:r>
            <a:r>
              <a:rPr lang="en-US" sz="1900" dirty="0"/>
              <a:t>and measuring material flow &amp; processing parameters</a:t>
            </a:r>
          </a:p>
          <a:p>
            <a:r>
              <a:rPr lang="en-US" sz="1900" dirty="0"/>
              <a:t>Materials/components valuation data for best economic and sustainable path to pursue Costing and ROI Valuation models</a:t>
            </a:r>
          </a:p>
          <a:p>
            <a:r>
              <a:rPr lang="en-US" sz="1900" dirty="0"/>
              <a:t>Energy and other materials consumption norms</a:t>
            </a:r>
          </a:p>
          <a:p>
            <a:r>
              <a:rPr lang="en-US" sz="1900" dirty="0"/>
              <a:t>Waste reduction/creation norms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524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Project B4: Sustainability Practices for 6R Process Planning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173</TotalTime>
  <Words>824</Words>
  <Application>Microsoft Office PowerPoint</Application>
  <PresentationFormat>On-screen Show (4:3)</PresentationFormat>
  <Paragraphs>98</Paragraphs>
  <Slides>10</Slides>
  <Notes>10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Concourse</vt:lpstr>
      <vt:lpstr>Slide 1</vt:lpstr>
      <vt:lpstr>Project B1: Sustainable Manufacturing Curriculum</vt:lpstr>
      <vt:lpstr>Project B1: Sustainable Manufacturing Curriculum - Business Case</vt:lpstr>
      <vt:lpstr>Project B1: Sustainable Manufacturing Curriculum - Business Case – BACKUP/ Additional details</vt:lpstr>
      <vt:lpstr>Project B2: Public-Private Partnership for Sustainable Manufacturing</vt:lpstr>
      <vt:lpstr>Project B2: Public-Private Partnership for Sustainable Manufacturing</vt:lpstr>
      <vt:lpstr>Project B3: Sustainability Footprint for Manufacturing Machines and Equipment</vt:lpstr>
      <vt:lpstr>Project B3: Sustainability Footprint for Manufacturing Machines and Equipment - Business Case</vt:lpstr>
      <vt:lpstr>Project B4: Sustainability Practices for 6R Process Planning</vt:lpstr>
      <vt:lpstr>Project B4: Sustainability Practices for 6R Process Planning - Business Case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rneal</dc:creator>
  <cp:lastModifiedBy>rneal</cp:lastModifiedBy>
  <cp:revision>47</cp:revision>
  <dcterms:created xsi:type="dcterms:W3CDTF">2014-11-05T17:02:14Z</dcterms:created>
  <dcterms:modified xsi:type="dcterms:W3CDTF">2014-11-20T13:07:52Z</dcterms:modified>
</cp:coreProperties>
</file>