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0F9C9-B3C5-4BF8-8E3E-8A73D7F99918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566C1-52BC-4BF4-A8BD-B9879240B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8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53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51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76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92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72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91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11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57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13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7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566C1-52BC-4BF4-A8BD-B9879240B54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80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B7F45F-A6A2-487C-A2FE-FD24B84F863C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311D8F0-C072-4F2D-9F35-8F576980D3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17578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2000" y="609600"/>
            <a:ext cx="56140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Sustainable Processes</a:t>
            </a:r>
          </a:p>
          <a:p>
            <a:r>
              <a:rPr lang="en-US" sz="4000" dirty="0" smtClean="0"/>
              <a:t>Top Solutions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Part A </a:t>
            </a:r>
            <a:r>
              <a:rPr lang="en-US" sz="2400" dirty="0"/>
              <a:t>- Develop a regulatory body/industry partnership (public-private partnership) for making informed policy decisions that reduce the cost of sustainability </a:t>
            </a:r>
            <a:r>
              <a:rPr lang="en-US" sz="2400" dirty="0" smtClean="0"/>
              <a:t>compliance</a:t>
            </a:r>
          </a:p>
          <a:p>
            <a:endParaRPr lang="en-US" sz="2400" dirty="0" smtClean="0"/>
          </a:p>
          <a:p>
            <a:pPr lvl="0"/>
            <a:r>
              <a:rPr lang="en-US" sz="2400" dirty="0" smtClean="0"/>
              <a:t>Part B </a:t>
            </a:r>
            <a:r>
              <a:rPr lang="en-US" sz="2400" dirty="0"/>
              <a:t>- Create a consortia for data-driven sustainability science, to guide and inform compliance and regulatory governance policy </a:t>
            </a:r>
            <a:r>
              <a:rPr lang="en-US" sz="2400" dirty="0" smtClean="0"/>
              <a:t>formulation. This </a:t>
            </a:r>
            <a:r>
              <a:rPr lang="en-US" sz="2400" dirty="0"/>
              <a:t>consortia will cultivate a </a:t>
            </a:r>
            <a:r>
              <a:rPr lang="en-US" sz="2400" dirty="0" smtClean="0"/>
              <a:t>Technopolis.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B9</a:t>
            </a:r>
            <a:r>
              <a:rPr lang="en-US" sz="2800" dirty="0"/>
              <a:t>: </a:t>
            </a:r>
            <a:r>
              <a:rPr lang="en-US" sz="2800" dirty="0" smtClean="0"/>
              <a:t>Public-Private Partnership for Data-Driven </a:t>
            </a:r>
            <a:r>
              <a:rPr lang="en-US" sz="2800" dirty="0"/>
              <a:t>S</a:t>
            </a:r>
            <a:r>
              <a:rPr lang="en-US" sz="2800" dirty="0" smtClean="0"/>
              <a:t>ustainability Science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/>
              <a:t>Must </a:t>
            </a:r>
            <a:r>
              <a:rPr lang="en-US" sz="2800" dirty="0"/>
              <a:t>convince industry management and career counselors, youth and manufacturing managers of the critical need </a:t>
            </a:r>
            <a:endParaRPr lang="en-US" sz="2800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Sustainability </a:t>
            </a:r>
            <a:r>
              <a:rPr lang="en-US" sz="2800" dirty="0"/>
              <a:t>is a recruiting and retention tool for attracting and maintaining and enhancing as well as continually updating knowledge for the right kind of workforce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“Sustainability Engineering” will be valued by society as a premium career path; an integral part of all Engineering disciplines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Sustainability skills, tools, and methods are integrated into other disciplines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Healthy and robust pipeline of talent and education/training resources to meet the needs of sustainable manufacturing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Healthy and positive perception of manufacturing career path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Understanding of what sustainability actually is (not just environmental)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Pervasive corporate engagement (</a:t>
            </a:r>
            <a:r>
              <a:rPr lang="en-US" sz="2800" dirty="0" err="1"/>
              <a:t>KYFAME</a:t>
            </a:r>
            <a:r>
              <a:rPr lang="en-US" sz="2800" dirty="0" smtClean="0"/>
              <a:t>) - </a:t>
            </a:r>
            <a:r>
              <a:rPr lang="en-US" sz="2400" dirty="0" smtClean="0"/>
              <a:t>KY </a:t>
            </a:r>
            <a:r>
              <a:rPr lang="en-US" sz="2400" dirty="0"/>
              <a:t>Federation for Advanced Manufacturing Education</a:t>
            </a:r>
          </a:p>
          <a:p>
            <a:pPr lvl="0">
              <a:lnSpc>
                <a:spcPct val="120000"/>
              </a:lnSpc>
            </a:pPr>
            <a:r>
              <a:rPr lang="en-US" sz="2800" dirty="0"/>
              <a:t>Imbalance removed; remediation not required for “graduates” to be ready for manufacturing work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On-demand training available so that skills can be acquired </a:t>
            </a:r>
            <a:r>
              <a:rPr lang="en-US" sz="2800" dirty="0" err="1"/>
              <a:t>JIT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B10</a:t>
            </a:r>
            <a:r>
              <a:rPr lang="en-US" sz="2400" dirty="0" smtClean="0"/>
              <a:t>: </a:t>
            </a:r>
            <a:r>
              <a:rPr lang="en-US" sz="2400" dirty="0"/>
              <a:t>J</a:t>
            </a:r>
            <a:r>
              <a:rPr lang="en-US" sz="2400" dirty="0" smtClean="0"/>
              <a:t>oint </a:t>
            </a:r>
            <a:r>
              <a:rPr lang="en-US" sz="2400" dirty="0"/>
              <a:t>D</a:t>
            </a:r>
            <a:r>
              <a:rPr lang="en-US" sz="2400" dirty="0" smtClean="0"/>
              <a:t>evelopment </a:t>
            </a:r>
            <a:r>
              <a:rPr lang="en-US" sz="2400" dirty="0"/>
              <a:t>of </a:t>
            </a:r>
            <a:r>
              <a:rPr lang="en-US" sz="2400" dirty="0" smtClean="0"/>
              <a:t>Academic </a:t>
            </a:r>
            <a:r>
              <a:rPr lang="en-US" sz="2400" dirty="0"/>
              <a:t>and </a:t>
            </a:r>
            <a:r>
              <a:rPr lang="en-US" sz="2400" dirty="0" smtClean="0"/>
              <a:t>Industrial Curricula </a:t>
            </a:r>
            <a:r>
              <a:rPr lang="en-US" sz="2400" dirty="0"/>
              <a:t>for </a:t>
            </a:r>
            <a:r>
              <a:rPr lang="en-US" sz="2400" dirty="0" smtClean="0"/>
              <a:t>Sustainability Integrated </a:t>
            </a:r>
            <a:r>
              <a:rPr lang="en-US" sz="2400" dirty="0"/>
              <a:t>with </a:t>
            </a:r>
            <a:r>
              <a:rPr lang="en-US" sz="2400" dirty="0" smtClean="0"/>
              <a:t>Opportunities for Work Experience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52728"/>
            <a:ext cx="8229600" cy="5148072"/>
          </a:xfrm>
        </p:spPr>
        <p:txBody>
          <a:bodyPr>
            <a:normAutofit fontScale="47500" lnSpcReduction="20000"/>
          </a:bodyPr>
          <a:lstStyle/>
          <a:p>
            <a:endParaRPr lang="en-US" sz="2800" dirty="0"/>
          </a:p>
          <a:p>
            <a:pPr marL="109728" indent="0">
              <a:lnSpc>
                <a:spcPct val="120000"/>
              </a:lnSpc>
              <a:buNone/>
            </a:pPr>
            <a:r>
              <a:rPr lang="en-US" sz="5100" dirty="0"/>
              <a:t>Identify the top 2 most utilized processes in various industries (i.e., discrete part and  process – continuous/batch) and for those prioritized processes, develop in-depth standard definition and understanding of requirements for process sustainability relative to the following:</a:t>
            </a:r>
          </a:p>
          <a:p>
            <a:pPr lvl="1"/>
            <a:endParaRPr lang="en-US" sz="3600" dirty="0"/>
          </a:p>
          <a:p>
            <a:pPr>
              <a:lnSpc>
                <a:spcPct val="120000"/>
              </a:lnSpc>
            </a:pPr>
            <a:r>
              <a:rPr lang="en-US" sz="3800" dirty="0"/>
              <a:t>Process parameters</a:t>
            </a:r>
          </a:p>
          <a:p>
            <a:pPr>
              <a:lnSpc>
                <a:spcPct val="120000"/>
              </a:lnSpc>
            </a:pPr>
            <a:r>
              <a:rPr lang="en-US" sz="3800" dirty="0" smtClean="0"/>
              <a:t>Process </a:t>
            </a:r>
            <a:r>
              <a:rPr lang="en-US" sz="3800" dirty="0"/>
              <a:t>performance measures</a:t>
            </a:r>
          </a:p>
          <a:p>
            <a:pPr>
              <a:lnSpc>
                <a:spcPct val="120000"/>
              </a:lnSpc>
            </a:pPr>
            <a:r>
              <a:rPr lang="en-US" sz="3800" dirty="0"/>
              <a:t>L</a:t>
            </a:r>
            <a:r>
              <a:rPr lang="en-US" sz="3800" dirty="0" smtClean="0"/>
              <a:t>inkage </a:t>
            </a:r>
            <a:r>
              <a:rPr lang="en-US" sz="3800" dirty="0"/>
              <a:t>of product features (i.e. tolerances or specifications) to process </a:t>
            </a:r>
            <a:r>
              <a:rPr lang="en-US" sz="3800" dirty="0" smtClean="0"/>
              <a:t>capabilities to support concurrent engineering</a:t>
            </a:r>
            <a:endParaRPr lang="en-US" sz="3800" dirty="0"/>
          </a:p>
          <a:p>
            <a:pPr>
              <a:lnSpc>
                <a:spcPct val="120000"/>
              </a:lnSpc>
            </a:pPr>
            <a:r>
              <a:rPr lang="en-US" sz="3800" dirty="0" smtClean="0"/>
              <a:t>Integration </a:t>
            </a:r>
            <a:r>
              <a:rPr lang="en-US" sz="3800" dirty="0"/>
              <a:t>of product’s performance into its process design</a:t>
            </a:r>
          </a:p>
          <a:p>
            <a:pPr>
              <a:lnSpc>
                <a:spcPct val="120000"/>
              </a:lnSpc>
            </a:pPr>
            <a:r>
              <a:rPr lang="en-US" sz="3800" dirty="0"/>
              <a:t>D</a:t>
            </a:r>
            <a:r>
              <a:rPr lang="en-US" sz="3800" dirty="0" smtClean="0"/>
              <a:t>ata acquisition practices (i.e., </a:t>
            </a:r>
            <a:r>
              <a:rPr lang="en-US" sz="3800" dirty="0"/>
              <a:t>measurement system) to ensure fidelity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B1</a:t>
            </a:r>
            <a:r>
              <a:rPr lang="en-US" sz="2800" dirty="0" smtClean="0"/>
              <a:t>: Define Sustainability Information for </a:t>
            </a:r>
            <a:r>
              <a:rPr lang="en-US" sz="2800" dirty="0"/>
              <a:t>Priority Industry </a:t>
            </a:r>
            <a:r>
              <a:rPr lang="en-US" sz="2800" dirty="0" smtClean="0"/>
              <a:t>Processes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92840"/>
            <a:ext cx="8229600" cy="51480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smtClean="0"/>
              <a:t>Additive manufacturing is a rapidly evolving technology inherently aligned to process sustainability – minimal materials consumption and near-zero waste. The timing is ripe to enhance this technology value by creating standard sustainability driven data about materials and the additive process itself such as:</a:t>
            </a:r>
          </a:p>
          <a:p>
            <a:pPr marL="109728" indent="0">
              <a:buNone/>
            </a:pPr>
            <a:endParaRPr lang="en-US" sz="2000" dirty="0" smtClean="0"/>
          </a:p>
          <a:p>
            <a:r>
              <a:rPr lang="en-US" sz="1800" dirty="0" smtClean="0"/>
              <a:t>Process energy utilization</a:t>
            </a:r>
          </a:p>
          <a:p>
            <a:r>
              <a:rPr lang="en-US" sz="1800" dirty="0" smtClean="0"/>
              <a:t>Materials savings in consumption</a:t>
            </a:r>
            <a:endParaRPr lang="en-US" sz="1800" dirty="0"/>
          </a:p>
          <a:p>
            <a:r>
              <a:rPr lang="en-US" sz="1800" dirty="0" smtClean="0"/>
              <a:t>Waste reduction factors</a:t>
            </a:r>
          </a:p>
          <a:p>
            <a:r>
              <a:rPr lang="en-US" sz="1800" dirty="0" smtClean="0"/>
              <a:t>Materials and additive techniques best used for key products and features</a:t>
            </a: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err="1" smtClean="0"/>
              <a:t>B2</a:t>
            </a:r>
            <a:r>
              <a:rPr lang="en-US" sz="2800" dirty="0"/>
              <a:t>: Industry </a:t>
            </a:r>
            <a:r>
              <a:rPr lang="en-US" sz="2800" dirty="0" smtClean="0"/>
              <a:t>Standard Definition </a:t>
            </a:r>
            <a:r>
              <a:rPr lang="en-US" sz="2800" dirty="0"/>
              <a:t>for </a:t>
            </a:r>
            <a:r>
              <a:rPr lang="en-US" sz="2800" dirty="0" smtClean="0"/>
              <a:t>Additive Materials </a:t>
            </a:r>
            <a:r>
              <a:rPr lang="en-US" sz="2800" dirty="0"/>
              <a:t>and </a:t>
            </a:r>
            <a:r>
              <a:rPr lang="en-US" sz="2800" dirty="0" smtClean="0"/>
              <a:t>Processes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27356"/>
            <a:ext cx="8229600" cy="4876800"/>
          </a:xfrm>
        </p:spPr>
        <p:txBody>
          <a:bodyPr>
            <a:normAutofit fontScale="40000" lnSpcReduction="20000"/>
          </a:bodyPr>
          <a:lstStyle/>
          <a:p>
            <a:endParaRPr lang="en-US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en-US" sz="5500" dirty="0" smtClean="0"/>
              <a:t>Develop modular add-ons for existing </a:t>
            </a:r>
            <a:r>
              <a:rPr lang="en-US" sz="5500" dirty="0"/>
              <a:t>COTS CAD/CAM </a:t>
            </a:r>
            <a:r>
              <a:rPr lang="en-US" sz="5500" dirty="0" smtClean="0"/>
              <a:t>tools and knowledge bases with Data</a:t>
            </a:r>
            <a:r>
              <a:rPr lang="en-US" sz="5500" dirty="0"/>
              <a:t>, Rules, and </a:t>
            </a:r>
            <a:r>
              <a:rPr lang="en-US" sz="5500" dirty="0" smtClean="0"/>
              <a:t>Models to support modeling/simulation of Product </a:t>
            </a:r>
            <a:r>
              <a:rPr lang="en-US" sz="5500" dirty="0"/>
              <a:t>&amp; </a:t>
            </a:r>
            <a:r>
              <a:rPr lang="en-US" sz="5500" dirty="0" smtClean="0"/>
              <a:t>Process </a:t>
            </a:r>
            <a:r>
              <a:rPr lang="en-US" sz="5500" dirty="0"/>
              <a:t>Sustainability </a:t>
            </a:r>
            <a:r>
              <a:rPr lang="en-US" sz="5500" dirty="0" smtClean="0"/>
              <a:t>factors and processing of feedback from actual process operations.</a:t>
            </a:r>
          </a:p>
          <a:p>
            <a:pPr marL="109728" indent="0">
              <a:lnSpc>
                <a:spcPct val="120000"/>
              </a:lnSpc>
              <a:buNone/>
            </a:pP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4500" dirty="0" smtClean="0"/>
              <a:t>Models </a:t>
            </a:r>
            <a:r>
              <a:rPr lang="en-US" sz="4500" dirty="0"/>
              <a:t>and Simulations take into account sustainability related </a:t>
            </a:r>
            <a:r>
              <a:rPr lang="en-US" sz="4500" dirty="0" smtClean="0"/>
              <a:t>issues for process design of sustainability alternatives and optimizations of existing process</a:t>
            </a:r>
          </a:p>
          <a:p>
            <a:pPr>
              <a:lnSpc>
                <a:spcPct val="120000"/>
              </a:lnSpc>
            </a:pPr>
            <a:r>
              <a:rPr lang="en-US" sz="4500" dirty="0" smtClean="0"/>
              <a:t>Considering not only the easiest </a:t>
            </a:r>
            <a:r>
              <a:rPr lang="en-US" sz="4500" dirty="0"/>
              <a:t>way to create the product, but also how to minimize waste and consider energy-efficient processes</a:t>
            </a:r>
          </a:p>
          <a:p>
            <a:pPr>
              <a:lnSpc>
                <a:spcPct val="120000"/>
              </a:lnSpc>
            </a:pPr>
            <a:r>
              <a:rPr lang="en-US" sz="4500" dirty="0" smtClean="0"/>
              <a:t>Support lively </a:t>
            </a:r>
            <a:r>
              <a:rPr lang="en-US" sz="4500" dirty="0"/>
              <a:t>and dynamic shop-floor and plant data, including costing data, is fed back to improve models and simulators</a:t>
            </a:r>
          </a:p>
          <a:p>
            <a:pPr>
              <a:lnSpc>
                <a:spcPct val="120000"/>
              </a:lnSpc>
            </a:pPr>
            <a:r>
              <a:rPr lang="en-US" sz="4500" dirty="0" smtClean="0"/>
              <a:t>Develop  data –driven  process model (s) linked </a:t>
            </a:r>
            <a:r>
              <a:rPr lang="en-US" sz="4500" dirty="0"/>
              <a:t>to empirical </a:t>
            </a:r>
            <a:r>
              <a:rPr lang="en-US" sz="4500" dirty="0" smtClean="0"/>
              <a:t>reality via operational </a:t>
            </a:r>
            <a:r>
              <a:rPr lang="en-US" sz="4500" dirty="0"/>
              <a:t>process feedback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B3</a:t>
            </a:r>
            <a:r>
              <a:rPr lang="en-US" sz="2800" dirty="0"/>
              <a:t>: </a:t>
            </a:r>
            <a:r>
              <a:rPr lang="en-US" sz="2800" dirty="0" smtClean="0"/>
              <a:t>Enhance Established COTS CAD/CAM </a:t>
            </a:r>
            <a:br>
              <a:rPr lang="en-US" sz="2800" dirty="0" smtClean="0"/>
            </a:br>
            <a:r>
              <a:rPr lang="en-US" sz="2800" dirty="0" smtClean="0"/>
              <a:t>Tools for Product &amp; Process Sustainability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69863" lvl="1" indent="0">
              <a:buNone/>
            </a:pPr>
            <a:r>
              <a:rPr lang="en-US" sz="2400" dirty="0" smtClean="0"/>
              <a:t>Equipment </a:t>
            </a:r>
            <a:r>
              <a:rPr lang="en-US" sz="2400" dirty="0"/>
              <a:t>comes with standard data package that includes its capabilities and sustainability </a:t>
            </a:r>
            <a:r>
              <a:rPr lang="en-US" sz="2400" dirty="0" smtClean="0"/>
              <a:t>factors based on </a:t>
            </a:r>
            <a:r>
              <a:rPr lang="en-US" sz="2400" dirty="0"/>
              <a:t>Federal and industrial </a:t>
            </a:r>
            <a:r>
              <a:rPr lang="en-US" sz="2400" dirty="0" smtClean="0"/>
              <a:t>standards.  </a:t>
            </a:r>
            <a:r>
              <a:rPr lang="en-US" sz="1800" i="1" dirty="0" smtClean="0"/>
              <a:t>(Note: there </a:t>
            </a:r>
            <a:r>
              <a:rPr lang="en-US" sz="1800" i="1" dirty="0"/>
              <a:t>may already be someone looking into </a:t>
            </a:r>
            <a:r>
              <a:rPr lang="en-US" sz="1800" i="1" dirty="0" smtClean="0"/>
              <a:t>this…leverage jointly)</a:t>
            </a:r>
            <a:endParaRPr lang="en-US" sz="1800" i="1" dirty="0"/>
          </a:p>
          <a:p>
            <a:pPr lvl="1"/>
            <a:endParaRPr lang="en-US" sz="2400" dirty="0"/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800" dirty="0"/>
              <a:t>Part of the product package is the modeling and simulation code to plug into enhanced CAD/CAM tools</a:t>
            </a:r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800" dirty="0"/>
              <a:t>Includes energy consumption data</a:t>
            </a:r>
          </a:p>
          <a:p>
            <a:pPr marL="365760" lvl="2" indent="-256032">
              <a:lnSpc>
                <a:spcPct val="11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800" dirty="0"/>
              <a:t>Includes instructions on how to dispose of equipment when it reaches EOL. This promotes industrial take-back programs back to OEM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err="1" smtClean="0"/>
              <a:t>B4</a:t>
            </a:r>
            <a:r>
              <a:rPr lang="en-US" sz="2800" dirty="0" smtClean="0"/>
              <a:t>: Sustainability Footprint </a:t>
            </a:r>
            <a:r>
              <a:rPr lang="en-US" sz="2800" dirty="0"/>
              <a:t>is P</a:t>
            </a:r>
            <a:r>
              <a:rPr lang="en-US" sz="2800" dirty="0" smtClean="0"/>
              <a:t>rovided with Purchased Equipment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 smtClean="0"/>
              <a:t>Establish </a:t>
            </a:r>
            <a:r>
              <a:rPr lang="en-US" sz="2400" dirty="0"/>
              <a:t>sustainability </a:t>
            </a:r>
            <a:r>
              <a:rPr lang="en-US" sz="2400" dirty="0" smtClean="0"/>
              <a:t>driven process </a:t>
            </a:r>
            <a:r>
              <a:rPr lang="en-US" sz="2400" dirty="0"/>
              <a:t>standards f</a:t>
            </a:r>
            <a:r>
              <a:rPr lang="en-US" sz="2400" dirty="0" smtClean="0"/>
              <a:t>or each of the </a:t>
            </a:r>
            <a:r>
              <a:rPr lang="en-US" sz="2400" dirty="0" err="1" smtClean="0"/>
              <a:t>6R</a:t>
            </a:r>
            <a:r>
              <a:rPr lang="en-US" sz="2400" dirty="0" smtClean="0"/>
              <a:t> pathways:</a:t>
            </a:r>
          </a:p>
          <a:p>
            <a:pPr marL="109728" indent="0">
              <a:buNone/>
            </a:pPr>
            <a:endParaRPr lang="en-US" sz="1600" dirty="0" smtClean="0"/>
          </a:p>
          <a:p>
            <a:r>
              <a:rPr lang="en-US" sz="1800" dirty="0"/>
              <a:t>Defining and measuring material flow &amp; processing parameters</a:t>
            </a:r>
          </a:p>
          <a:p>
            <a:r>
              <a:rPr lang="en-US" sz="1800" dirty="0"/>
              <a:t>Materials/components valuation data for best economic and sustainable path to pursue Costing and ROI Valuation models</a:t>
            </a:r>
          </a:p>
          <a:p>
            <a:r>
              <a:rPr lang="en-US" sz="1800" dirty="0"/>
              <a:t>Energy and other materials consumption norms</a:t>
            </a:r>
          </a:p>
          <a:p>
            <a:r>
              <a:rPr lang="en-US" sz="1800" dirty="0"/>
              <a:t>Waste reduction/creation norms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B5</a:t>
            </a:r>
            <a:r>
              <a:rPr lang="en-US" sz="2800" dirty="0"/>
              <a:t>: </a:t>
            </a:r>
            <a:r>
              <a:rPr lang="en-US" sz="2800" dirty="0" smtClean="0"/>
              <a:t>Develop Process Planning Data/Tools for Assessment and Selection of </a:t>
            </a:r>
            <a:r>
              <a:rPr lang="en-US" sz="2800" dirty="0" err="1" smtClean="0"/>
              <a:t>6R</a:t>
            </a:r>
            <a:r>
              <a:rPr lang="en-US" sz="2800" dirty="0" smtClean="0"/>
              <a:t> options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 marL="109728" lvl="0" indent="0">
              <a:buNone/>
            </a:pPr>
            <a:r>
              <a:rPr lang="en-US" sz="2800" dirty="0" smtClean="0"/>
              <a:t>Develop standards for monitoring and measuring practices and protocols for incoming &amp; outgoing </a:t>
            </a:r>
            <a:r>
              <a:rPr lang="en-US" sz="2800" dirty="0"/>
              <a:t>resources and </a:t>
            </a:r>
            <a:r>
              <a:rPr lang="en-US" sz="2800" dirty="0" smtClean="0"/>
              <a:t>waste.</a:t>
            </a:r>
          </a:p>
          <a:p>
            <a:pPr marL="109728" lvl="0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n-US" sz="1800" dirty="0" smtClean="0"/>
              <a:t>These standards should support operations at </a:t>
            </a:r>
            <a:r>
              <a:rPr lang="en-US" sz="1800" dirty="0"/>
              <a:t>any </a:t>
            </a:r>
            <a:r>
              <a:rPr lang="en-US" sz="1800" dirty="0" smtClean="0"/>
              <a:t>level:</a:t>
            </a:r>
          </a:p>
          <a:p>
            <a:r>
              <a:rPr lang="en-US" sz="1800" dirty="0" smtClean="0"/>
              <a:t>around </a:t>
            </a:r>
            <a:r>
              <a:rPr lang="en-US" sz="1800" dirty="0"/>
              <a:t>the discrete </a:t>
            </a:r>
            <a:r>
              <a:rPr lang="en-US" sz="1800" dirty="0" smtClean="0"/>
              <a:t>process</a:t>
            </a:r>
          </a:p>
          <a:p>
            <a:r>
              <a:rPr lang="en-US" sz="1800" dirty="0" smtClean="0"/>
              <a:t>around </a:t>
            </a:r>
            <a:r>
              <a:rPr lang="en-US" sz="1800" dirty="0"/>
              <a:t>the full line end-to-end </a:t>
            </a:r>
            <a:r>
              <a:rPr lang="en-US" sz="1800" dirty="0" smtClean="0"/>
              <a:t>process</a:t>
            </a:r>
          </a:p>
          <a:p>
            <a:r>
              <a:rPr lang="en-US" sz="1800" dirty="0" smtClean="0"/>
              <a:t>around </a:t>
            </a:r>
            <a:r>
              <a:rPr lang="en-US" sz="1800" dirty="0"/>
              <a:t>the factory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 err="1" smtClean="0"/>
              <a:t>B6</a:t>
            </a:r>
            <a:r>
              <a:rPr lang="en-US" sz="2800" dirty="0" smtClean="0"/>
              <a:t>: Establish Monitoring </a:t>
            </a:r>
            <a:r>
              <a:rPr lang="en-US" sz="2800" dirty="0"/>
              <a:t>M</a:t>
            </a:r>
            <a:r>
              <a:rPr lang="en-US" sz="2800" dirty="0" smtClean="0"/>
              <a:t>easurement </a:t>
            </a:r>
            <a:r>
              <a:rPr lang="en-US" sz="2800" dirty="0"/>
              <a:t>P</a:t>
            </a:r>
            <a:r>
              <a:rPr lang="en-US" sz="2800" dirty="0" smtClean="0"/>
              <a:t>ractices for Incoming &amp; Outgoing </a:t>
            </a:r>
            <a:r>
              <a:rPr lang="en-US" sz="2800" dirty="0"/>
              <a:t>R</a:t>
            </a:r>
            <a:r>
              <a:rPr lang="en-US" sz="2800" dirty="0" smtClean="0"/>
              <a:t>esources and Waste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800" dirty="0"/>
              <a:t>Develop a total life-cycle cost </a:t>
            </a:r>
            <a:r>
              <a:rPr lang="en-US" sz="2800" dirty="0" smtClean="0"/>
              <a:t>model for processes to use in evaluating sustainability alternatives.  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1800" dirty="0" smtClean="0"/>
              <a:t>This should include: </a:t>
            </a:r>
          </a:p>
          <a:p>
            <a:r>
              <a:rPr lang="en-US" sz="1800" dirty="0"/>
              <a:t>I</a:t>
            </a:r>
            <a:r>
              <a:rPr lang="en-US" sz="1800" dirty="0" smtClean="0"/>
              <a:t>n-use process baseline and alternatives</a:t>
            </a:r>
          </a:p>
          <a:p>
            <a:r>
              <a:rPr lang="en-US" sz="1800" dirty="0" err="1" smtClean="0"/>
              <a:t>6R</a:t>
            </a:r>
            <a:r>
              <a:rPr lang="en-US" sz="1800" dirty="0" smtClean="0"/>
              <a:t> pathways</a:t>
            </a:r>
            <a:endParaRPr lang="en-US" sz="1800" dirty="0"/>
          </a:p>
          <a:p>
            <a:r>
              <a:rPr lang="en-US" sz="1800" dirty="0" smtClean="0"/>
              <a:t>EOL </a:t>
            </a:r>
            <a:r>
              <a:rPr lang="en-US" sz="1800" dirty="0"/>
              <a:t>options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B7</a:t>
            </a:r>
            <a:r>
              <a:rPr lang="en-US" sz="2800" dirty="0"/>
              <a:t>: Develop a S</a:t>
            </a:r>
            <a:r>
              <a:rPr lang="en-US" sz="2800" dirty="0" smtClean="0"/>
              <a:t>tandard </a:t>
            </a:r>
            <a:r>
              <a:rPr lang="en-US" sz="2800" dirty="0"/>
              <a:t>T</a:t>
            </a:r>
            <a:r>
              <a:rPr lang="en-US" sz="2800" dirty="0" smtClean="0"/>
              <a:t>otal Life-Cycle Process Cost Model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dirty="0"/>
              <a:t>Create </a:t>
            </a:r>
            <a:r>
              <a:rPr lang="en-US" sz="2800" dirty="0" smtClean="0"/>
              <a:t>interactive and integrated </a:t>
            </a:r>
            <a:r>
              <a:rPr lang="en-US" sz="2800" dirty="0" err="1"/>
              <a:t>LCA</a:t>
            </a:r>
            <a:r>
              <a:rPr lang="en-US" sz="2800" dirty="0"/>
              <a:t> </a:t>
            </a:r>
            <a:r>
              <a:rPr lang="en-US" sz="2800" dirty="0" smtClean="0"/>
              <a:t>capability for concurrent assessment of Product, Processes, and Systems with </a:t>
            </a:r>
            <a:r>
              <a:rPr lang="en-US" sz="2800" dirty="0"/>
              <a:t>all necessary tools, </a:t>
            </a:r>
            <a:r>
              <a:rPr lang="en-US" sz="2800" dirty="0" smtClean="0"/>
              <a:t>products, processes</a:t>
            </a:r>
            <a:r>
              <a:rPr lang="en-US" sz="2800" dirty="0"/>
              <a:t>, plant </a:t>
            </a:r>
            <a:r>
              <a:rPr lang="en-US" sz="2800" dirty="0" smtClean="0"/>
              <a:t>equipment, systems </a:t>
            </a:r>
            <a:r>
              <a:rPr lang="en-US" sz="2800" dirty="0"/>
              <a:t>and materials data </a:t>
            </a:r>
            <a:r>
              <a:rPr lang="en-US" sz="2800" dirty="0" smtClean="0"/>
              <a:t>available.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B8</a:t>
            </a:r>
            <a:r>
              <a:rPr lang="en-US" sz="2800" dirty="0"/>
              <a:t>: </a:t>
            </a:r>
            <a:r>
              <a:rPr lang="en-US" sz="2800" dirty="0" smtClean="0"/>
              <a:t>Interactive &amp; Integrated Products, Processes, and Systems </a:t>
            </a:r>
            <a:r>
              <a:rPr lang="en-US" sz="2800" dirty="0" err="1"/>
              <a:t>LCA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261</TotalTime>
  <Words>811</Words>
  <Application>Microsoft Office PowerPoint</Application>
  <PresentationFormat>On-screen Show (4:3)</PresentationFormat>
  <Paragraphs>81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  <vt:lpstr>B1: Define Sustainability Information for Priority Industry Processes</vt:lpstr>
      <vt:lpstr>B2: Industry Standard Definition for Additive Materials and Processes </vt:lpstr>
      <vt:lpstr>B3: Enhance Established COTS CAD/CAM  Tools for Product &amp; Process Sustainability</vt:lpstr>
      <vt:lpstr>B4: Sustainability Footprint is Provided with Purchased Equipment </vt:lpstr>
      <vt:lpstr>B5: Develop Process Planning Data/Tools for Assessment and Selection of 6R options</vt:lpstr>
      <vt:lpstr>B6: Establish Monitoring Measurement Practices for Incoming &amp; Outgoing Resources and Waste</vt:lpstr>
      <vt:lpstr>B7: Develop a Standard Total Life-Cycle Process Cost Model</vt:lpstr>
      <vt:lpstr>B8: Interactive &amp; Integrated Products, Processes, and Systems LCA </vt:lpstr>
      <vt:lpstr>B9: Public-Private Partnership for Data-Driven Sustainability Science</vt:lpstr>
      <vt:lpstr>B10: Joint Development of Academic and Industrial Curricula for Sustainability Integrated with Opportunities for Work Experience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rneal</dc:creator>
  <cp:lastModifiedBy>student</cp:lastModifiedBy>
  <cp:revision>26</cp:revision>
  <dcterms:created xsi:type="dcterms:W3CDTF">2014-11-05T17:02:14Z</dcterms:created>
  <dcterms:modified xsi:type="dcterms:W3CDTF">2014-11-14T16:18:21Z</dcterms:modified>
</cp:coreProperties>
</file>