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9" r:id="rId7"/>
    <p:sldId id="266" r:id="rId8"/>
    <p:sldId id="270" r:id="rId9"/>
    <p:sldId id="268" r:id="rId10"/>
    <p:sldId id="267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0F9C9-B3C5-4BF8-8E3E-8A73D7F99918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566C1-52BC-4BF4-A8BD-B9879240B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10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92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7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4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05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53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6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05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25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0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905000" y="2644170"/>
            <a:ext cx="62215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n w="28575"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ln>
              </a:rPr>
              <a:t>Sustainable Systems</a:t>
            </a:r>
          </a:p>
          <a:p>
            <a:r>
              <a:rPr lang="en-US" sz="4800" b="1" dirty="0">
                <a:ln w="28575"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ln>
              </a:rPr>
              <a:t>Top Solutions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6925" indent="-796925"/>
            <a:r>
              <a:rPr lang="en-US" sz="3600" dirty="0" smtClean="0"/>
              <a:t>C9: Affordable Applicable, Actionable, and Scalable Life Cycle Analysis</a:t>
            </a:r>
          </a:p>
          <a:p>
            <a:endParaRPr lang="en-US" sz="2800" dirty="0" smtClean="0"/>
          </a:p>
          <a:p>
            <a:pPr lvl="0"/>
            <a:r>
              <a:rPr lang="en-US" sz="3200" dirty="0" smtClean="0"/>
              <a:t>Simplify </a:t>
            </a:r>
            <a:r>
              <a:rPr lang="en-US" sz="3200" dirty="0"/>
              <a:t>and broaden the use of the process of life-cycle assessment. The end result is a solution that is affordable, applicable, actionable, and scalable (available to companies of all sizes)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8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1738" indent="-1201738"/>
            <a:r>
              <a:rPr lang="en-US" sz="3600" dirty="0" smtClean="0"/>
              <a:t>C10: Sustainable Manufacturing Curriculum for Leadership, Management, </a:t>
            </a:r>
            <a:r>
              <a:rPr lang="en-US" sz="3600" smtClean="0"/>
              <a:t>and Workforce</a:t>
            </a:r>
            <a:endParaRPr lang="en-US" sz="3600" dirty="0" smtClean="0"/>
          </a:p>
          <a:p>
            <a:endParaRPr lang="en-US" sz="2800" dirty="0" smtClean="0"/>
          </a:p>
          <a:p>
            <a:pPr lvl="0"/>
            <a:r>
              <a:rPr lang="en-US" sz="3200" dirty="0" smtClean="0"/>
              <a:t>Create </a:t>
            </a:r>
            <a:r>
              <a:rPr lang="en-US" sz="3200" dirty="0"/>
              <a:t>a leadership, management, and workforce curriculum that will equip them to be able to conceive and implement sustainable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3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534400" cy="5410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914400" indent="-914400"/>
            <a:r>
              <a:rPr lang="en-US" sz="3600" dirty="0"/>
              <a:t>C1: </a:t>
            </a:r>
            <a:r>
              <a:rPr lang="en-US" sz="3200" dirty="0"/>
              <a:t>Comprehensive Risk Modeling </a:t>
            </a:r>
            <a:r>
              <a:rPr lang="en-US" sz="3200" dirty="0" smtClean="0"/>
              <a:t>Tool for Supply Network Management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indent="-457200"/>
            <a:r>
              <a:rPr lang="en-US" sz="2800" dirty="0" smtClean="0"/>
              <a:t>Develop </a:t>
            </a:r>
            <a:r>
              <a:rPr lang="en-US" sz="2800" dirty="0"/>
              <a:t>an intuitive risk modeling tool </a:t>
            </a:r>
            <a:r>
              <a:rPr lang="en-US" sz="2800" dirty="0" smtClean="0"/>
              <a:t>for supply network management with </a:t>
            </a:r>
            <a:r>
              <a:rPr lang="en-US" sz="2800" dirty="0"/>
              <a:t>adjustable dashboard to identify and quantify business decisions</a:t>
            </a:r>
            <a:r>
              <a:rPr lang="en-US" sz="2800" dirty="0" smtClean="0"/>
              <a:t>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The</a:t>
            </a:r>
            <a:r>
              <a:rPr lang="en-US" sz="3200" dirty="0" smtClean="0"/>
              <a:t> </a:t>
            </a:r>
            <a:r>
              <a:rPr lang="en-US" sz="2400" dirty="0"/>
              <a:t>tool </a:t>
            </a:r>
            <a:r>
              <a:rPr lang="en-US" sz="2400" dirty="0" smtClean="0"/>
              <a:t>accommodates </a:t>
            </a:r>
            <a:r>
              <a:rPr lang="en-US" sz="2400" dirty="0"/>
              <a:t>analysis of risk interdependencies, sustainability tradeoffs, and catastrophic failures within the supply </a:t>
            </a:r>
            <a:r>
              <a:rPr lang="en-US" sz="2400" dirty="0" smtClean="0"/>
              <a:t>network.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Special </a:t>
            </a:r>
            <a:r>
              <a:rPr lang="en-US" sz="2400" dirty="0"/>
              <a:t>attention</a:t>
            </a:r>
            <a:r>
              <a:rPr lang="en-US" sz="2400" dirty="0"/>
              <a:t> is </a:t>
            </a:r>
            <a:r>
              <a:rPr lang="en-US" sz="2400" dirty="0"/>
              <a:t>paid</a:t>
            </a:r>
            <a:r>
              <a:rPr lang="en-US" sz="2400" dirty="0"/>
              <a:t> to </a:t>
            </a:r>
            <a:r>
              <a:rPr lang="en-US" sz="2400" dirty="0" smtClean="0"/>
              <a:t>modeling unintentional </a:t>
            </a:r>
            <a:r>
              <a:rPr lang="en-US" sz="2400" dirty="0"/>
              <a:t>consequences and potential technology </a:t>
            </a:r>
            <a:r>
              <a:rPr lang="en-US" sz="2400" dirty="0" smtClean="0"/>
              <a:t>changes.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457200"/>
            <a:ext cx="80010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966788" algn="l"/>
              </a:tabLst>
            </a:pPr>
            <a:r>
              <a:rPr lang="en-US" sz="3600" dirty="0" smtClean="0"/>
              <a:t>C2: Base Business Decisions on True Cost </a:t>
            </a:r>
            <a:r>
              <a:rPr lang="en-US" sz="3600" dirty="0"/>
              <a:t>of </a:t>
            </a:r>
            <a:r>
              <a:rPr lang="en-US" sz="3600" dirty="0" smtClean="0"/>
              <a:t>Business Actions</a:t>
            </a:r>
          </a:p>
          <a:p>
            <a:endParaRPr lang="en-US" dirty="0"/>
          </a:p>
          <a:p>
            <a:pPr lvl="0"/>
            <a:r>
              <a:rPr lang="en-US" sz="3200" dirty="0"/>
              <a:t>Develop a user-friendly interface and a model that allows us to base business decisions on the true cost of our business </a:t>
            </a:r>
            <a:r>
              <a:rPr lang="en-US" sz="3200" dirty="0" smtClean="0"/>
              <a:t>actions</a:t>
            </a:r>
          </a:p>
          <a:p>
            <a:pPr marL="457200" lvl="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Applies to all stakeholders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Allows us to include stakeholder perspectives. </a:t>
            </a:r>
          </a:p>
          <a:p>
            <a:pPr marL="457200" lvl="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Includes social</a:t>
            </a:r>
            <a:r>
              <a:rPr lang="en-US" sz="2800" dirty="0"/>
              <a:t>, environmental, and economic </a:t>
            </a:r>
            <a:r>
              <a:rPr lang="en-US" sz="2800" dirty="0"/>
              <a:t>sectors.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0"/>
            <a:ext cx="85344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457200" algn="l"/>
              </a:tabLst>
            </a:pPr>
            <a:r>
              <a:rPr lang="en-US" sz="3200" dirty="0" smtClean="0"/>
              <a:t>C3: Collaborative and Secure Supply Network Management Platform</a:t>
            </a:r>
          </a:p>
          <a:p>
            <a:pPr>
              <a:tabLst>
                <a:tab pos="457200" algn="l"/>
              </a:tabLst>
            </a:pPr>
            <a:endParaRPr lang="en-US" dirty="0" smtClean="0"/>
          </a:p>
          <a:p>
            <a:pPr lvl="0"/>
            <a:r>
              <a:rPr lang="en-US" sz="2800" dirty="0"/>
              <a:t>Create a collaborative and </a:t>
            </a:r>
            <a:r>
              <a:rPr lang="en-US" sz="2800" i="1" dirty="0"/>
              <a:t>secure</a:t>
            </a:r>
            <a:r>
              <a:rPr lang="en-US" sz="2800" dirty="0"/>
              <a:t> web-based supply network management platform for handling data and communicating with partners.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Other than adhering to the established protocol, no specialized knowledge or extensive local IT support required by end user to take advantage of built-in security </a:t>
            </a:r>
            <a:r>
              <a:rPr lang="en-US" sz="2400" dirty="0" smtClean="0"/>
              <a:t>features.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platform will include a taxonomy that leads into a protocol that addresses both traceability and visibility into social and environmental aspects.</a:t>
            </a:r>
          </a:p>
          <a:p>
            <a:pPr>
              <a:tabLst>
                <a:tab pos="457200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6925" indent="-796925"/>
            <a:r>
              <a:rPr lang="en-US" sz="3600" dirty="0" smtClean="0"/>
              <a:t>C4: Transforming information into Knowledge</a:t>
            </a:r>
          </a:p>
          <a:p>
            <a:endParaRPr lang="en-US" sz="2800" dirty="0" smtClean="0"/>
          </a:p>
          <a:p>
            <a:pPr lvl="0"/>
            <a:r>
              <a:rPr lang="en-US" sz="3200" dirty="0"/>
              <a:t>Develop and implement </a:t>
            </a:r>
            <a:r>
              <a:rPr lang="en-US" sz="3200" dirty="0" smtClean="0"/>
              <a:t>a “big data” solution that provides for capture, extraction, and analytics to transform and distill data into useful knowledge that is applicable to sustainable manufacturing and manufacturing in general.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en-US" sz="3200" dirty="0" smtClean="0"/>
              <a:t>C5: Research Alternatives for Quantifying “Hard-to-Monetize” Elements</a:t>
            </a:r>
          </a:p>
          <a:p>
            <a:endParaRPr lang="en-US" sz="2800" dirty="0" smtClean="0"/>
          </a:p>
          <a:p>
            <a:pPr lvl="0"/>
            <a:r>
              <a:rPr lang="en-US" sz="3200" dirty="0"/>
              <a:t>Research alternative methods to quantify value for elements not normally monetized. For example, societal or environmental aspects.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0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6925" indent="-796925"/>
            <a:r>
              <a:rPr lang="en-US" sz="3600" dirty="0" smtClean="0"/>
              <a:t>C6: Develop an Expanded Model of Corporate Asset Model</a:t>
            </a:r>
          </a:p>
          <a:p>
            <a:endParaRPr lang="en-US" sz="2800" dirty="0" smtClean="0"/>
          </a:p>
          <a:p>
            <a:r>
              <a:rPr lang="en-US" sz="3200" dirty="0" smtClean="0"/>
              <a:t>Develop </a:t>
            </a:r>
            <a:r>
              <a:rPr lang="en-US" sz="3200" dirty="0"/>
              <a:t>and disseminate an improved model to identify and optimize </a:t>
            </a:r>
            <a:r>
              <a:rPr lang="en-US" sz="3200" b="1" u="sng" dirty="0"/>
              <a:t>all</a:t>
            </a:r>
            <a:r>
              <a:rPr lang="en-US" sz="3200" dirty="0"/>
              <a:t> corporate assets including workforce, supply base</a:t>
            </a:r>
            <a:r>
              <a:rPr lang="en-US" sz="3200" dirty="0" smtClean="0"/>
              <a:t>, </a:t>
            </a:r>
            <a:r>
              <a:rPr lang="en-US" sz="3200" dirty="0"/>
              <a:t>brand reputation, intellectual property, expert (tribal) knowledge, surrounding community, and sustainable practices</a:t>
            </a:r>
            <a:r>
              <a:rPr lang="en-US" sz="3200" dirty="0" smtClean="0"/>
              <a:t>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39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6925" indent="-796925"/>
            <a:r>
              <a:rPr lang="en-US" sz="3600" dirty="0" smtClean="0"/>
              <a:t>C7: “Triple Bottom Line” Based Asset Management</a:t>
            </a:r>
          </a:p>
          <a:p>
            <a:endParaRPr lang="en-US" sz="2800" dirty="0" smtClean="0"/>
          </a:p>
          <a:p>
            <a:pPr lvl="0"/>
            <a:r>
              <a:rPr lang="en-US" sz="3200" dirty="0"/>
              <a:t>Research the opportunities in asset management around triple bottom line value through reuse, remanufacture, and recovery. Develop and disseminate a (managed services) system that implements the ideas identified in the research.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5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6925" indent="-796925"/>
            <a:r>
              <a:rPr lang="en-US" sz="3600" dirty="0" smtClean="0"/>
              <a:t>C8: Sustainable Manufacturing Metrics Accurately Define and Reflect Sustainable Values</a:t>
            </a:r>
          </a:p>
          <a:p>
            <a:endParaRPr lang="en-US" sz="2800" dirty="0" smtClean="0"/>
          </a:p>
          <a:p>
            <a:pPr lvl="0"/>
            <a:r>
              <a:rPr lang="en-US" sz="3200" dirty="0"/>
              <a:t>Develop metrics </a:t>
            </a:r>
            <a:r>
              <a:rPr lang="en-US" sz="3200" dirty="0"/>
              <a:t>that accurately define and reflect sustainable </a:t>
            </a:r>
            <a:r>
              <a:rPr lang="en-US" sz="3200" dirty="0" smtClean="0"/>
              <a:t>values for </a:t>
            </a:r>
            <a:r>
              <a:rPr lang="en-US" sz="3200" dirty="0"/>
              <a:t>all aspects of sustainable </a:t>
            </a:r>
            <a:r>
              <a:rPr lang="en-US" sz="3200" dirty="0" smtClean="0"/>
              <a:t>manufacturing.</a:t>
            </a:r>
          </a:p>
          <a:p>
            <a:pPr lvl="0"/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Drive </a:t>
            </a:r>
            <a:r>
              <a:rPr lang="en-US" sz="2800" dirty="0"/>
              <a:t>corporate behavior and performance through </a:t>
            </a:r>
            <a:r>
              <a:rPr lang="en-US" sz="2800" dirty="0" smtClean="0"/>
              <a:t>the application of appropriate </a:t>
            </a:r>
            <a:r>
              <a:rPr lang="en-US" sz="2800" dirty="0"/>
              <a:t>incentives.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367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446</Words>
  <Application>Microsoft Office PowerPoint</Application>
  <PresentationFormat>On-screen Show (4:3)</PresentationFormat>
  <Paragraphs>51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rneal</dc:creator>
  <cp:lastModifiedBy>Sam McSpadden</cp:lastModifiedBy>
  <cp:revision>20</cp:revision>
  <dcterms:created xsi:type="dcterms:W3CDTF">2014-11-05T17:02:14Z</dcterms:created>
  <dcterms:modified xsi:type="dcterms:W3CDTF">2014-11-14T03:34:41Z</dcterms:modified>
</cp:coreProperties>
</file>